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Ex1.xml" ContentType="application/vnd.ms-office.chartex+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9.xml" ContentType="application/vnd.openxmlformats-officedocument.presentationml.notesSlide+xml"/>
  <Override PartName="/ppt/charts/chart1.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10.xml" ContentType="application/vnd.openxmlformats-officedocument.presentationml.notesSlide+xml"/>
  <Override PartName="/ppt/charts/chart2.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3.xml" ContentType="application/vnd.openxmlformats-officedocument.drawingml.chart+xml"/>
  <Override PartName="/ppt/theme/themeOverride4.xml" ContentType="application/vnd.openxmlformats-officedocument.themeOverride+xml"/>
  <Override PartName="/ppt/notesSlides/notesSlide11.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5.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6.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7.xml" ContentType="application/vnd.openxmlformats-officedocument.themeOverr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8.xml" ContentType="application/vnd.openxmlformats-officedocument.themeOverr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8.xml" ContentType="application/vnd.openxmlformats-officedocument.drawingml.chart+xml"/>
  <Override PartName="/ppt/theme/themeOverride9.xml" ContentType="application/vnd.openxmlformats-officedocument.themeOverride+xml"/>
  <Override PartName="/ppt/charts/chart9.xml" ContentType="application/vnd.openxmlformats-officedocument.drawingml.chart+xml"/>
  <Override PartName="/ppt/theme/themeOverride10.xml" ContentType="application/vnd.openxmlformats-officedocument.themeOverr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10.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11.xml" ContentType="application/vnd.openxmlformats-officedocument.themeOverride+xml"/>
  <Override PartName="/ppt/charts/chart11.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12.xml" ContentType="application/vnd.openxmlformats-officedocument.themeOverr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12.xml" ContentType="application/vnd.openxmlformats-officedocument.drawingml.chart+xml"/>
  <Override PartName="/ppt/theme/themeOverride13.xml" ContentType="application/vnd.openxmlformats-officedocument.themeOverride+xml"/>
  <Override PartName="/ppt/notesSlides/notesSlide25.xml" ContentType="application/vnd.openxmlformats-officedocument.presentationml.notesSlide+xml"/>
  <Override PartName="/ppt/charts/chart13.xml" ContentType="application/vnd.openxmlformats-officedocument.drawingml.chart+xml"/>
  <Override PartName="/ppt/theme/themeOverride14.xml" ContentType="application/vnd.openxmlformats-officedocument.themeOverride+xml"/>
  <Override PartName="/ppt/notesSlides/notesSlide26.xml" ContentType="application/vnd.openxmlformats-officedocument.presentationml.notesSlide+xml"/>
  <Override PartName="/ppt/charts/chart14.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15.xml" ContentType="application/vnd.openxmlformats-officedocument.themeOverride+xml"/>
  <Override PartName="/ppt/notesSlides/notesSlide27.xml" ContentType="application/vnd.openxmlformats-officedocument.presentationml.notesSlide+xml"/>
  <Override PartName="/ppt/charts/chart15.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16.xml" ContentType="application/vnd.openxmlformats-officedocument.themeOverride+xml"/>
  <Override PartName="/ppt/notesSlides/notesSlide28.xml" ContentType="application/vnd.openxmlformats-officedocument.presentationml.notesSlide+xml"/>
  <Override PartName="/ppt/charts/chart16.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17.xml" ContentType="application/vnd.openxmlformats-officedocument.themeOverride+xml"/>
  <Override PartName="/ppt/notesSlides/notesSlide29.xml" ContentType="application/vnd.openxmlformats-officedocument.presentationml.notesSlide+xml"/>
  <Override PartName="/ppt/charts/chartEx2.xml" ContentType="application/vnd.ms-office.chartex+xml"/>
  <Override PartName="/ppt/charts/style13.xml" ContentType="application/vnd.ms-office.chartstyle+xml"/>
  <Override PartName="/ppt/charts/colors13.xml" ContentType="application/vnd.ms-office.chartcolorstyle+xml"/>
  <Override PartName="/ppt/theme/themeOverride18.xml" ContentType="application/vnd.openxmlformats-officedocument.themeOverride+xml"/>
  <Override PartName="/ppt/notesSlides/notesSlide30.xml" ContentType="application/vnd.openxmlformats-officedocument.presentationml.notesSlide+xml"/>
  <Override PartName="/ppt/charts/chart17.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19.xml" ContentType="application/vnd.openxmlformats-officedocument.themeOverride+xml"/>
  <Override PartName="/ppt/notesSlides/notesSlide31.xml" ContentType="application/vnd.openxmlformats-officedocument.presentationml.notesSlide+xml"/>
  <Override PartName="/ppt/charts/chartEx3.xml" ContentType="application/vnd.ms-office.chartex+xml"/>
  <Override PartName="/ppt/charts/style15.xml" ContentType="application/vnd.ms-office.chartstyle+xml"/>
  <Override PartName="/ppt/charts/colors15.xml" ContentType="application/vnd.ms-office.chartcolorstyle+xml"/>
  <Override PartName="/ppt/theme/themeOverride20.xml" ContentType="application/vnd.openxmlformats-officedocument.themeOverr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harts/chart18.xml" ContentType="application/vnd.openxmlformats-officedocument.drawingml.chart+xml"/>
  <Override PartName="/ppt/charts/style16.xml" ContentType="application/vnd.ms-office.chartstyle+xml"/>
  <Override PartName="/ppt/charts/colors16.xml" ContentType="application/vnd.ms-office.chartcolorstyle+xml"/>
  <Override PartName="/ppt/theme/themeOverride21.xml" ContentType="application/vnd.openxmlformats-officedocument.themeOverr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charts/chart19.xml" ContentType="application/vnd.openxmlformats-officedocument.drawingml.chart+xml"/>
  <Override PartName="/ppt/charts/style17.xml" ContentType="application/vnd.ms-office.chartstyle+xml"/>
  <Override PartName="/ppt/charts/colors17.xml" ContentType="application/vnd.ms-office.chartcolorstyle+xml"/>
  <Override PartName="/ppt/theme/themeOverride22.xml" ContentType="application/vnd.openxmlformats-officedocument.themeOverride+xml"/>
  <Override PartName="/ppt/notesSlides/notesSlide42.xml" ContentType="application/vnd.openxmlformats-officedocument.presentationml.notesSlide+xml"/>
  <Override PartName="/ppt/charts/chartEx4.xml" ContentType="application/vnd.ms-office.chartex+xml"/>
  <Override PartName="/ppt/charts/style18.xml" ContentType="application/vnd.ms-office.chartstyle+xml"/>
  <Override PartName="/ppt/charts/colors18.xml" ContentType="application/vnd.ms-office.chartcolorstyle+xml"/>
  <Override PartName="/ppt/theme/themeOverride23.xml" ContentType="application/vnd.openxmlformats-officedocument.themeOverr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charts/chart20.xml" ContentType="application/vnd.openxmlformats-officedocument.drawingml.chart+xml"/>
  <Override PartName="/ppt/charts/style19.xml" ContentType="application/vnd.ms-office.chartstyle+xml"/>
  <Override PartName="/ppt/charts/colors19.xml" ContentType="application/vnd.ms-office.chartcolorstyle+xml"/>
  <Override PartName="/ppt/theme/themeOverride24.xml" ContentType="application/vnd.openxmlformats-officedocument.themeOverr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3"/>
  </p:notesMasterIdLst>
  <p:sldIdLst>
    <p:sldId id="484" r:id="rId2"/>
    <p:sldId id="407" r:id="rId3"/>
    <p:sldId id="452" r:id="rId4"/>
    <p:sldId id="445" r:id="rId5"/>
    <p:sldId id="409" r:id="rId6"/>
    <p:sldId id="446" r:id="rId7"/>
    <p:sldId id="450" r:id="rId8"/>
    <p:sldId id="465" r:id="rId9"/>
    <p:sldId id="447" r:id="rId10"/>
    <p:sldId id="449" r:id="rId11"/>
    <p:sldId id="448" r:id="rId12"/>
    <p:sldId id="455" r:id="rId13"/>
    <p:sldId id="456" r:id="rId14"/>
    <p:sldId id="453" r:id="rId15"/>
    <p:sldId id="454" r:id="rId16"/>
    <p:sldId id="480" r:id="rId17"/>
    <p:sldId id="457" r:id="rId18"/>
    <p:sldId id="458" r:id="rId19"/>
    <p:sldId id="413" r:id="rId20"/>
    <p:sldId id="414" r:id="rId21"/>
    <p:sldId id="417" r:id="rId22"/>
    <p:sldId id="418" r:id="rId23"/>
    <p:sldId id="421" r:id="rId24"/>
    <p:sldId id="423" r:id="rId25"/>
    <p:sldId id="424" r:id="rId26"/>
    <p:sldId id="459" r:id="rId27"/>
    <p:sldId id="460" r:id="rId28"/>
    <p:sldId id="461" r:id="rId29"/>
    <p:sldId id="462" r:id="rId30"/>
    <p:sldId id="463" r:id="rId31"/>
    <p:sldId id="464" r:id="rId32"/>
    <p:sldId id="479" r:id="rId33"/>
    <p:sldId id="467" r:id="rId34"/>
    <p:sldId id="468" r:id="rId35"/>
    <p:sldId id="469" r:id="rId36"/>
    <p:sldId id="485" r:id="rId37"/>
    <p:sldId id="486" r:id="rId38"/>
    <p:sldId id="470" r:id="rId39"/>
    <p:sldId id="471" r:id="rId40"/>
    <p:sldId id="481" r:id="rId41"/>
    <p:sldId id="482" r:id="rId42"/>
    <p:sldId id="483" r:id="rId43"/>
    <p:sldId id="477" r:id="rId44"/>
    <p:sldId id="451" r:id="rId45"/>
    <p:sldId id="472" r:id="rId46"/>
    <p:sldId id="473" r:id="rId47"/>
    <p:sldId id="474" r:id="rId48"/>
    <p:sldId id="475" r:id="rId49"/>
    <p:sldId id="478" r:id="rId50"/>
    <p:sldId id="476" r:id="rId51"/>
    <p:sldId id="317" r:id="rId52"/>
  </p:sldIdLst>
  <p:sldSz cx="9144000" cy="6858000" type="screen4x3"/>
  <p:notesSz cx="6797675" cy="9926638"/>
  <p:defaultTextStyle>
    <a:defPPr>
      <a:defRPr lang="tr-T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6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themeOverride" Target="../theme/themeOverride13.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themeOverride" Target="../theme/themeOverride14.xml"/></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15.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16.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3" Type="http://schemas.openxmlformats.org/officeDocument/2006/relationships/themeOverride" Target="../theme/themeOverride17.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3" Type="http://schemas.openxmlformats.org/officeDocument/2006/relationships/themeOverride" Target="../theme/themeOverride19.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3" Type="http://schemas.openxmlformats.org/officeDocument/2006/relationships/themeOverride" Target="../theme/themeOverride21.xml"/><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3" Type="http://schemas.openxmlformats.org/officeDocument/2006/relationships/themeOverride" Target="../theme/themeOverride22.xml"/><Relationship Id="rId2" Type="http://schemas.microsoft.com/office/2011/relationships/chartColorStyle" Target="colors17.xml"/><Relationship Id="rId1" Type="http://schemas.microsoft.com/office/2011/relationships/chartStyle" Target="style17.xml"/><Relationship Id="rId4"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themeOverride" Target="../theme/themeOverride24.xml"/><Relationship Id="rId2" Type="http://schemas.microsoft.com/office/2011/relationships/chartColorStyle" Target="colors19.xml"/><Relationship Id="rId1" Type="http://schemas.microsoft.com/office/2011/relationships/chartStyle" Target="style19.xml"/><Relationship Id="rId4" Type="http://schemas.openxmlformats.org/officeDocument/2006/relationships/package" Target="../embeddings/Microsoft_Excel_Worksheet19.xlsx"/></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4.xm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9.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10.xml"/></Relationships>
</file>

<file path=ppt/charts/_rels/chartEx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oleObject" Target="file:///d:\Users\Admin\Desktop\MASA&#220;ST&#220;%20DOSYALAR\AYDIN%20EROL\AYDIN%20EROL%20SUNULAR\DEM&#304;R%20&#199;EL&#304;K%20KONULU%20SUNULAR\DEM&#304;R%20&#199;EL&#304;K%20SLAYTLARI-1.xlsx" TargetMode="External"/><Relationship Id="rId4" Type="http://schemas.openxmlformats.org/officeDocument/2006/relationships/themeOverride" Target="../theme/themeOverride1.xml"/></Relationships>
</file>

<file path=ppt/charts/_rels/chartEx2.xml.rels><?xml version="1.0" encoding="UTF-8" standalone="yes"?>
<Relationships xmlns="http://schemas.openxmlformats.org/package/2006/relationships"><Relationship Id="rId3" Type="http://schemas.microsoft.com/office/2011/relationships/chartColorStyle" Target="colors13.xml"/><Relationship Id="rId2" Type="http://schemas.microsoft.com/office/2011/relationships/chartStyle" Target="style13.xml"/><Relationship Id="rId1" Type="http://schemas.openxmlformats.org/officeDocument/2006/relationships/oleObject" Target="file:///d:\Users\Admin\Desktop\MASA&#220;ST&#220;%20DOSYALAR\DEM&#304;R%20&#199;EL&#304;K%20YEN&#304;\D&#199;&#220;D\TEMEL%20&#304;STAT&#304;ST&#304;KLER-2018\TEMEL%20&#304;STAT&#304;ST&#304;KLER-2018.xlsx" TargetMode="External"/><Relationship Id="rId4" Type="http://schemas.openxmlformats.org/officeDocument/2006/relationships/themeOverride" Target="../theme/themeOverride18.xml"/></Relationships>
</file>

<file path=ppt/charts/_rels/chartEx3.xml.rels><?xml version="1.0" encoding="UTF-8" standalone="yes"?>
<Relationships xmlns="http://schemas.openxmlformats.org/package/2006/relationships"><Relationship Id="rId3" Type="http://schemas.microsoft.com/office/2011/relationships/chartColorStyle" Target="colors15.xml"/><Relationship Id="rId2" Type="http://schemas.microsoft.com/office/2011/relationships/chartStyle" Target="style15.xml"/><Relationship Id="rId1" Type="http://schemas.openxmlformats.org/officeDocument/2006/relationships/oleObject" Target="file:///d:\Users\Admin\Desktop\MASA&#220;ST&#220;%20DOSYALAR\DEM&#304;R%20&#199;EL&#304;K%20YEN&#304;\D&#199;&#220;D\TEMEL%20&#304;STAT&#304;ST&#304;KLER-2018\TEMEL%20&#304;STAT&#304;ST&#304;KLER-2018.xlsx" TargetMode="External"/><Relationship Id="rId4" Type="http://schemas.openxmlformats.org/officeDocument/2006/relationships/themeOverride" Target="../theme/themeOverride20.xml"/></Relationships>
</file>

<file path=ppt/charts/_rels/chartEx4.xml.rels><?xml version="1.0" encoding="UTF-8" standalone="yes"?>
<Relationships xmlns="http://schemas.openxmlformats.org/package/2006/relationships"><Relationship Id="rId3" Type="http://schemas.microsoft.com/office/2011/relationships/chartColorStyle" Target="colors18.xml"/><Relationship Id="rId2" Type="http://schemas.microsoft.com/office/2011/relationships/chartStyle" Target="style18.xml"/><Relationship Id="rId1" Type="http://schemas.openxmlformats.org/officeDocument/2006/relationships/oleObject" Target="file:///d:\Users\Admin\Desktop\MASA&#220;ST&#220;%20DOSYALAR\DEM&#304;R%20&#199;EL&#304;K%20YEN&#304;\WSA\AYLIK%20&#220;RET&#304;MLER-D&#220;NYA-GRAF&#304;KLER\2018-2019%20AYLIK%20&#220;RET&#304;MLER\AYLIK%20&#199;EL&#304;K%20&#220;RET&#304;M&#304;%20GRAF&#304;K-2018-2019.xlsx" TargetMode="External"/><Relationship Id="rId4" Type="http://schemas.openxmlformats.org/officeDocument/2006/relationships/themeOverride" Target="../theme/themeOverride2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00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tr-TR" sz="2000" b="1">
                <a:latin typeface="Arial" panose="020B0604020202020204" pitchFamily="34" charset="0"/>
                <a:cs typeface="Arial" panose="020B0604020202020204" pitchFamily="34" charset="0"/>
              </a:rPr>
              <a:t>Dünyada Ham Çelik üretimi-Milyon Ton</a:t>
            </a:r>
          </a:p>
        </c:rich>
      </c:tx>
      <c:overlay val="0"/>
      <c:spPr>
        <a:noFill/>
        <a:ln>
          <a:noFill/>
        </a:ln>
        <a:effectLst/>
      </c:spPr>
      <c:txPr>
        <a:bodyPr rot="0" spcFirstLastPara="1" vertOverflow="ellipsis" vert="horz" wrap="square" anchor="ctr" anchorCtr="1"/>
        <a:lstStyle/>
        <a:p>
          <a:pPr>
            <a:defRPr sz="200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tr-TR"/>
        </a:p>
      </c:txPr>
    </c:title>
    <c:autoTitleDeleted val="0"/>
    <c:plotArea>
      <c:layout/>
      <c:barChart>
        <c:barDir val="col"/>
        <c:grouping val="clustered"/>
        <c:varyColors val="0"/>
        <c:ser>
          <c:idx val="0"/>
          <c:order val="0"/>
          <c:tx>
            <c:strRef>
              <c:f>'HAM ÇELİK ÜRETİMİ-2'!$C$6</c:f>
              <c:strCache>
                <c:ptCount val="1"/>
                <c:pt idx="0">
                  <c:v>2017</c:v>
                </c:pt>
              </c:strCache>
            </c:strRef>
          </c:tx>
          <c:spPr>
            <a:solidFill>
              <a:schemeClr val="accent1"/>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200" b="1" i="0" u="none" strike="noStrike" kern="1200" baseline="0">
                    <a:solidFill>
                      <a:schemeClr val="tx1">
                        <a:lumMod val="75000"/>
                        <a:lumOff val="25000"/>
                      </a:schemeClr>
                    </a:solidFill>
                    <a:latin typeface="Arial" panose="020B0604020202020204" pitchFamily="34" charset="0"/>
                    <a:ea typeface="+mn-ea"/>
                    <a:cs typeface="+mn-cs"/>
                  </a:defRPr>
                </a:pPr>
                <a:endParaRPr lang="tr-T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'HAM ÇELİK ÜRETİMİ-2'!$B$7:$B$18</c:f>
              <c:strCache>
                <c:ptCount val="12"/>
                <c:pt idx="1">
                  <c:v>Çin</c:v>
                </c:pt>
                <c:pt idx="2">
                  <c:v>Hindistan</c:v>
                </c:pt>
                <c:pt idx="3">
                  <c:v>Japonya</c:v>
                </c:pt>
                <c:pt idx="4">
                  <c:v>ABD</c:v>
                </c:pt>
                <c:pt idx="5">
                  <c:v>Güney Kore</c:v>
                </c:pt>
                <c:pt idx="6">
                  <c:v>Rusya</c:v>
                </c:pt>
                <c:pt idx="7">
                  <c:v>Almanya</c:v>
                </c:pt>
                <c:pt idx="8">
                  <c:v>Türkiye</c:v>
                </c:pt>
                <c:pt idx="9">
                  <c:v>Brezilya</c:v>
                </c:pt>
                <c:pt idx="10">
                  <c:v>İran</c:v>
                </c:pt>
                <c:pt idx="11">
                  <c:v>Diğer</c:v>
                </c:pt>
              </c:strCache>
            </c:strRef>
          </c:cat>
          <c:val>
            <c:numRef>
              <c:f>'HAM ÇELİK ÜRETİMİ-2'!$C$7:$C$18</c:f>
              <c:numCache>
                <c:formatCode>#,##0.0</c:formatCode>
                <c:ptCount val="12"/>
                <c:pt idx="1">
                  <c:v>870.9</c:v>
                </c:pt>
                <c:pt idx="2">
                  <c:v>101.5</c:v>
                </c:pt>
                <c:pt idx="3">
                  <c:v>104.7</c:v>
                </c:pt>
                <c:pt idx="4">
                  <c:v>81.599999999999994</c:v>
                </c:pt>
                <c:pt idx="5">
                  <c:v>71</c:v>
                </c:pt>
                <c:pt idx="6">
                  <c:v>71.5</c:v>
                </c:pt>
                <c:pt idx="7">
                  <c:v>43.3</c:v>
                </c:pt>
                <c:pt idx="8">
                  <c:v>37.5</c:v>
                </c:pt>
                <c:pt idx="9">
                  <c:v>34.4</c:v>
                </c:pt>
                <c:pt idx="10">
                  <c:v>21.2</c:v>
                </c:pt>
                <c:pt idx="11" formatCode="#,##0">
                  <c:v>292.2</c:v>
                </c:pt>
              </c:numCache>
            </c:numRef>
          </c:val>
          <c:extLst>
            <c:ext xmlns:c16="http://schemas.microsoft.com/office/drawing/2014/chart" uri="{C3380CC4-5D6E-409C-BE32-E72D297353CC}">
              <c16:uniqueId val="{00000000-DA1A-44EC-BE65-19D4CC41A502}"/>
            </c:ext>
          </c:extLst>
        </c:ser>
        <c:ser>
          <c:idx val="1"/>
          <c:order val="1"/>
          <c:tx>
            <c:strRef>
              <c:f>'HAM ÇELİK ÜRETİMİ-2'!$D$6</c:f>
              <c:strCache>
                <c:ptCount val="1"/>
                <c:pt idx="0">
                  <c:v>2018</c:v>
                </c:pt>
              </c:strCache>
            </c:strRef>
          </c:tx>
          <c:spPr>
            <a:solidFill>
              <a:schemeClr val="accent2"/>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2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tr-T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'HAM ÇELİK ÜRETİMİ-2'!$B$7:$B$18</c:f>
              <c:strCache>
                <c:ptCount val="12"/>
                <c:pt idx="1">
                  <c:v>Çin</c:v>
                </c:pt>
                <c:pt idx="2">
                  <c:v>Hindistan</c:v>
                </c:pt>
                <c:pt idx="3">
                  <c:v>Japonya</c:v>
                </c:pt>
                <c:pt idx="4">
                  <c:v>ABD</c:v>
                </c:pt>
                <c:pt idx="5">
                  <c:v>Güney Kore</c:v>
                </c:pt>
                <c:pt idx="6">
                  <c:v>Rusya</c:v>
                </c:pt>
                <c:pt idx="7">
                  <c:v>Almanya</c:v>
                </c:pt>
                <c:pt idx="8">
                  <c:v>Türkiye</c:v>
                </c:pt>
                <c:pt idx="9">
                  <c:v>Brezilya</c:v>
                </c:pt>
                <c:pt idx="10">
                  <c:v>İran</c:v>
                </c:pt>
                <c:pt idx="11">
                  <c:v>Diğer</c:v>
                </c:pt>
              </c:strCache>
            </c:strRef>
          </c:cat>
          <c:val>
            <c:numRef>
              <c:f>'HAM ÇELİK ÜRETİMİ-2'!$D$7:$D$18</c:f>
              <c:numCache>
                <c:formatCode>#,##0.0</c:formatCode>
                <c:ptCount val="12"/>
                <c:pt idx="1">
                  <c:v>928.3</c:v>
                </c:pt>
                <c:pt idx="2">
                  <c:v>106.5</c:v>
                </c:pt>
                <c:pt idx="3">
                  <c:v>104.3</c:v>
                </c:pt>
                <c:pt idx="4">
                  <c:v>76.7</c:v>
                </c:pt>
                <c:pt idx="5">
                  <c:v>72.5</c:v>
                </c:pt>
                <c:pt idx="6">
                  <c:v>71.7</c:v>
                </c:pt>
                <c:pt idx="7">
                  <c:v>42.4</c:v>
                </c:pt>
                <c:pt idx="8">
                  <c:v>37.299999999999997</c:v>
                </c:pt>
                <c:pt idx="9">
                  <c:v>34.700000000000003</c:v>
                </c:pt>
                <c:pt idx="10">
                  <c:v>25</c:v>
                </c:pt>
                <c:pt idx="11" formatCode="#,##0">
                  <c:v>309.2</c:v>
                </c:pt>
              </c:numCache>
            </c:numRef>
          </c:val>
          <c:extLst>
            <c:ext xmlns:c16="http://schemas.microsoft.com/office/drawing/2014/chart" uri="{C3380CC4-5D6E-409C-BE32-E72D297353CC}">
              <c16:uniqueId val="{00000001-DA1A-44EC-BE65-19D4CC41A502}"/>
            </c:ext>
          </c:extLst>
        </c:ser>
        <c:dLbls>
          <c:dLblPos val="outEnd"/>
          <c:showLegendKey val="0"/>
          <c:showVal val="1"/>
          <c:showCatName val="0"/>
          <c:showSerName val="0"/>
          <c:showPercent val="0"/>
          <c:showBubbleSize val="0"/>
        </c:dLbls>
        <c:gapWidth val="62"/>
        <c:overlap val="-15"/>
        <c:axId val="39719472"/>
        <c:axId val="328964960"/>
      </c:barChart>
      <c:catAx>
        <c:axId val="397194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1" i="0" u="none" strike="noStrike" kern="1200" baseline="0">
                <a:solidFill>
                  <a:schemeClr val="tx1">
                    <a:lumMod val="65000"/>
                    <a:lumOff val="35000"/>
                  </a:schemeClr>
                </a:solidFill>
                <a:latin typeface="+mn-lt"/>
                <a:ea typeface="+mn-ea"/>
                <a:cs typeface="+mn-cs"/>
              </a:defRPr>
            </a:pPr>
            <a:endParaRPr lang="tr-TR"/>
          </a:p>
        </c:txPr>
        <c:crossAx val="328964960"/>
        <c:crosses val="autoZero"/>
        <c:auto val="1"/>
        <c:lblAlgn val="ctr"/>
        <c:lblOffset val="100"/>
        <c:noMultiLvlLbl val="0"/>
      </c:catAx>
      <c:valAx>
        <c:axId val="328964960"/>
        <c:scaling>
          <c:orientation val="minMax"/>
          <c:max val="12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crossAx val="397194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tr-TR"/>
        </a:p>
      </c:txPr>
    </c:legend>
    <c:plotVisOnly val="1"/>
    <c:dispBlanksAs val="gap"/>
    <c:showDLblsOverMax val="0"/>
  </c:chart>
  <c:spPr>
    <a:noFill/>
    <a:ln>
      <a:noFill/>
    </a:ln>
    <a:effectLst/>
  </c:spPr>
  <c:txPr>
    <a:bodyPr/>
    <a:lstStyle/>
    <a:p>
      <a:pPr>
        <a:defRPr/>
      </a:pPr>
      <a:endParaRPr lang="tr-TR"/>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tr-TR"/>
        </a:p>
      </c:txPr>
    </c:title>
    <c:autoTitleDeleted val="0"/>
    <c:plotArea>
      <c:layout/>
      <c:pieChart>
        <c:varyColors val="1"/>
        <c:ser>
          <c:idx val="0"/>
          <c:order val="0"/>
          <c:tx>
            <c:strRef>
              <c:f>'TÜRKİYE ÜRETİM-TÜKETİM'!$H$57</c:f>
              <c:strCache>
                <c:ptCount val="1"/>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386-4666-9B5B-59D9950F3CF0}"/>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F386-4666-9B5B-59D9950F3CF0}"/>
              </c:ext>
            </c:extLst>
          </c:dPt>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Arial" panose="020B0604020202020204" pitchFamily="34" charset="0"/>
                    <a:ea typeface="+mn-ea"/>
                    <a:cs typeface="+mn-cs"/>
                  </a:defRPr>
                </a:pPr>
                <a:endParaRPr lang="tr-TR"/>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'TÜRKİYE ÜRETİM-TÜKETİM'!$G$58:$G$59</c:f>
              <c:strCache>
                <c:ptCount val="2"/>
                <c:pt idx="0">
                  <c:v>UZUN (%)</c:v>
                </c:pt>
                <c:pt idx="1">
                  <c:v>YASSI (%)</c:v>
                </c:pt>
              </c:strCache>
            </c:strRef>
          </c:cat>
          <c:val>
            <c:numRef>
              <c:f>'TÜRKİYE ÜRETİM-TÜKETİM'!$H$58:$H$59</c:f>
              <c:numCache>
                <c:formatCode>#,##0</c:formatCode>
                <c:ptCount val="2"/>
                <c:pt idx="0">
                  <c:v>74.794676806083643</c:v>
                </c:pt>
                <c:pt idx="1">
                  <c:v>25.20532319391635</c:v>
                </c:pt>
              </c:numCache>
            </c:numRef>
          </c:val>
          <c:extLst>
            <c:ext xmlns:c16="http://schemas.microsoft.com/office/drawing/2014/chart" uri="{C3380CC4-5D6E-409C-BE32-E72D297353CC}">
              <c16:uniqueId val="{00000004-F386-4666-9B5B-59D9950F3CF0}"/>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0.13586955487453276"/>
          <c:y val="0.85568786305766997"/>
          <c:w val="0.71214777843258037"/>
          <c:h val="0.12647882026437193"/>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Arial" panose="020B0604020202020204" pitchFamily="34" charset="0"/>
              <a:ea typeface="+mn-ea"/>
              <a:cs typeface="+mn-cs"/>
            </a:defRPr>
          </a:pPr>
          <a:endParaRPr lang="tr-TR"/>
        </a:p>
      </c:txPr>
    </c:legend>
    <c:plotVisOnly val="1"/>
    <c:dispBlanksAs val="gap"/>
    <c:showDLblsOverMax val="0"/>
  </c:chart>
  <c:spPr>
    <a:noFill/>
    <a:ln>
      <a:noFill/>
    </a:ln>
    <a:effectLst/>
  </c:spPr>
  <c:txPr>
    <a:bodyPr/>
    <a:lstStyle/>
    <a:p>
      <a:pPr>
        <a:defRPr/>
      </a:pPr>
      <a:endParaRPr lang="tr-TR"/>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812-406A-9D5D-D6567D97EFFF}"/>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8812-406A-9D5D-D6567D97EFFF}"/>
              </c:ext>
            </c:extLst>
          </c:dPt>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mn-lt"/>
                    <a:ea typeface="+mn-ea"/>
                    <a:cs typeface="+mn-cs"/>
                  </a:defRPr>
                </a:pPr>
                <a:endParaRPr lang="tr-TR"/>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'TÜRKİYE ÜRETİM-TÜKETİM'!$G$64:$G$65</c:f>
              <c:strCache>
                <c:ptCount val="2"/>
                <c:pt idx="0">
                  <c:v>UZUN (%)</c:v>
                </c:pt>
                <c:pt idx="1">
                  <c:v>YASSI (%)</c:v>
                </c:pt>
              </c:strCache>
            </c:strRef>
          </c:cat>
          <c:val>
            <c:numRef>
              <c:f>'TÜRKİYE ÜRETİM-TÜKETİM'!$H$64:$H$65</c:f>
              <c:numCache>
                <c:formatCode>#,##0</c:formatCode>
                <c:ptCount val="2"/>
                <c:pt idx="0">
                  <c:v>65.269895566093965</c:v>
                </c:pt>
                <c:pt idx="1">
                  <c:v>34.730104433906035</c:v>
                </c:pt>
              </c:numCache>
            </c:numRef>
          </c:val>
          <c:extLst>
            <c:ext xmlns:c16="http://schemas.microsoft.com/office/drawing/2014/chart" uri="{C3380CC4-5D6E-409C-BE32-E72D297353CC}">
              <c16:uniqueId val="{00000004-8812-406A-9D5D-D6567D97EFFF}"/>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Arial" panose="020B0604020202020204" pitchFamily="34" charset="0"/>
              <a:ea typeface="+mn-ea"/>
              <a:cs typeface="+mn-cs"/>
            </a:defRPr>
          </a:pPr>
          <a:endParaRPr lang="tr-TR"/>
        </a:p>
      </c:txPr>
    </c:legend>
    <c:plotVisOnly val="1"/>
    <c:dispBlanksAs val="gap"/>
    <c:showDLblsOverMax val="0"/>
  </c:chart>
  <c:spPr>
    <a:noFill/>
    <a:ln>
      <a:noFill/>
    </a:ln>
    <a:effectLst/>
  </c:spPr>
  <c:txPr>
    <a:bodyPr/>
    <a:lstStyle/>
    <a:p>
      <a:pPr>
        <a:defRPr/>
      </a:pPr>
      <a:endParaRPr lang="tr-TR"/>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1"/>
          <c:order val="0"/>
          <c:tx>
            <c:strRef>
              <c:f>'TÜRKİYE ÜRETİM-TÜKETİM'!$S$50</c:f>
              <c:strCache>
                <c:ptCount val="1"/>
                <c:pt idx="0">
                  <c:v>Üretim</c:v>
                </c:pt>
              </c:strCache>
            </c:strRef>
          </c:tx>
          <c:invertIfNegative val="0"/>
          <c:dLbls>
            <c:spPr>
              <a:noFill/>
              <a:ln>
                <a:noFill/>
              </a:ln>
              <a:effectLst/>
            </c:spPr>
            <c:txPr>
              <a:bodyPr rot="-5400000" vert="horz"/>
              <a:lstStyle/>
              <a:p>
                <a:pPr>
                  <a:defRPr sz="1600" b="1" i="0" baseline="0">
                    <a:latin typeface="Tahoma" panose="020B0604030504040204" pitchFamily="34" charset="0"/>
                  </a:defRPr>
                </a:pPr>
                <a:endParaRPr lang="tr-T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'TÜRKİYE ÜRETİM-TÜKETİM'!$R$51:$R$53</c:f>
              <c:numCache>
                <c:formatCode>General</c:formatCode>
                <c:ptCount val="3"/>
                <c:pt idx="0">
                  <c:v>2016</c:v>
                </c:pt>
                <c:pt idx="1">
                  <c:v>2017</c:v>
                </c:pt>
                <c:pt idx="2">
                  <c:v>2018</c:v>
                </c:pt>
              </c:numCache>
            </c:numRef>
          </c:cat>
          <c:val>
            <c:numRef>
              <c:f>'TÜRKİYE ÜRETİM-TÜKETİM'!$S$51:$S$53</c:f>
              <c:numCache>
                <c:formatCode>#,##0.0</c:formatCode>
                <c:ptCount val="3"/>
                <c:pt idx="0">
                  <c:v>26.012</c:v>
                </c:pt>
                <c:pt idx="1">
                  <c:v>25.946000000000002</c:v>
                </c:pt>
                <c:pt idx="2">
                  <c:v>25.187000000000001</c:v>
                </c:pt>
              </c:numCache>
            </c:numRef>
          </c:val>
          <c:extLst>
            <c:ext xmlns:c16="http://schemas.microsoft.com/office/drawing/2014/chart" uri="{C3380CC4-5D6E-409C-BE32-E72D297353CC}">
              <c16:uniqueId val="{00000000-03CF-44B0-808B-EC3A45A0A6FD}"/>
            </c:ext>
          </c:extLst>
        </c:ser>
        <c:ser>
          <c:idx val="2"/>
          <c:order val="1"/>
          <c:tx>
            <c:strRef>
              <c:f>'TÜRKİYE ÜRETİM-TÜKETİM'!$T$50</c:f>
              <c:strCache>
                <c:ptCount val="1"/>
                <c:pt idx="0">
                  <c:v>Tüketim</c:v>
                </c:pt>
              </c:strCache>
            </c:strRef>
          </c:tx>
          <c:invertIfNegative val="0"/>
          <c:dLbls>
            <c:spPr>
              <a:noFill/>
              <a:ln>
                <a:noFill/>
              </a:ln>
              <a:effectLst/>
            </c:spPr>
            <c:txPr>
              <a:bodyPr rot="-5400000" vert="horz"/>
              <a:lstStyle/>
              <a:p>
                <a:pPr>
                  <a:defRPr sz="1600" b="1" i="0" baseline="0">
                    <a:latin typeface="Tahoma" panose="020B0604030504040204" pitchFamily="34" charset="0"/>
                  </a:defRPr>
                </a:pPr>
                <a:endParaRPr lang="tr-T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'TÜRKİYE ÜRETİM-TÜKETİM'!$R$51:$R$53</c:f>
              <c:numCache>
                <c:formatCode>General</c:formatCode>
                <c:ptCount val="3"/>
                <c:pt idx="0">
                  <c:v>2016</c:v>
                </c:pt>
                <c:pt idx="1">
                  <c:v>2017</c:v>
                </c:pt>
                <c:pt idx="2">
                  <c:v>2018</c:v>
                </c:pt>
              </c:numCache>
            </c:numRef>
          </c:cat>
          <c:val>
            <c:numRef>
              <c:f>'TÜRKİYE ÜRETİM-TÜKETİM'!$T$51:$T$53</c:f>
              <c:numCache>
                <c:formatCode>#,##0.0</c:formatCode>
                <c:ptCount val="3"/>
                <c:pt idx="0">
                  <c:v>17.635999999999999</c:v>
                </c:pt>
                <c:pt idx="1">
                  <c:v>18.13</c:v>
                </c:pt>
                <c:pt idx="2">
                  <c:v>15.804</c:v>
                </c:pt>
              </c:numCache>
            </c:numRef>
          </c:val>
          <c:extLst>
            <c:ext xmlns:c16="http://schemas.microsoft.com/office/drawing/2014/chart" uri="{C3380CC4-5D6E-409C-BE32-E72D297353CC}">
              <c16:uniqueId val="{00000001-03CF-44B0-808B-EC3A45A0A6FD}"/>
            </c:ext>
          </c:extLst>
        </c:ser>
        <c:ser>
          <c:idx val="3"/>
          <c:order val="2"/>
          <c:tx>
            <c:strRef>
              <c:f>'TÜRKİYE ÜRETİM-TÜKETİM'!$U$50</c:f>
              <c:strCache>
                <c:ptCount val="1"/>
                <c:pt idx="0">
                  <c:v>Fark (İT/İH)</c:v>
                </c:pt>
              </c:strCache>
            </c:strRef>
          </c:tx>
          <c:invertIfNegative val="0"/>
          <c:dLbls>
            <c:spPr>
              <a:noFill/>
              <a:ln>
                <a:noFill/>
              </a:ln>
              <a:effectLst/>
            </c:spPr>
            <c:txPr>
              <a:bodyPr rot="-5400000" vert="horz"/>
              <a:lstStyle/>
              <a:p>
                <a:pPr>
                  <a:defRPr sz="1600" b="1" i="0" baseline="0">
                    <a:latin typeface="Tahoma" panose="020B0604030504040204" pitchFamily="34" charset="0"/>
                  </a:defRPr>
                </a:pPr>
                <a:endParaRPr lang="tr-T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'TÜRKİYE ÜRETİM-TÜKETİM'!$R$51:$R$53</c:f>
              <c:numCache>
                <c:formatCode>General</c:formatCode>
                <c:ptCount val="3"/>
                <c:pt idx="0">
                  <c:v>2016</c:v>
                </c:pt>
                <c:pt idx="1">
                  <c:v>2017</c:v>
                </c:pt>
                <c:pt idx="2">
                  <c:v>2018</c:v>
                </c:pt>
              </c:numCache>
            </c:numRef>
          </c:cat>
          <c:val>
            <c:numRef>
              <c:f>'TÜRKİYE ÜRETİM-TÜKETİM'!$U$51:$U$53</c:f>
              <c:numCache>
                <c:formatCode>#,##0.0</c:formatCode>
                <c:ptCount val="3"/>
                <c:pt idx="0">
                  <c:v>8.3760000000000012</c:v>
                </c:pt>
                <c:pt idx="1">
                  <c:v>7.8160000000000025</c:v>
                </c:pt>
                <c:pt idx="2">
                  <c:v>9.3830000000000009</c:v>
                </c:pt>
              </c:numCache>
            </c:numRef>
          </c:val>
          <c:extLst>
            <c:ext xmlns:c16="http://schemas.microsoft.com/office/drawing/2014/chart" uri="{C3380CC4-5D6E-409C-BE32-E72D297353CC}">
              <c16:uniqueId val="{00000002-03CF-44B0-808B-EC3A45A0A6FD}"/>
            </c:ext>
          </c:extLst>
        </c:ser>
        <c:dLbls>
          <c:showLegendKey val="0"/>
          <c:showVal val="0"/>
          <c:showCatName val="0"/>
          <c:showSerName val="0"/>
          <c:showPercent val="0"/>
          <c:showBubbleSize val="0"/>
        </c:dLbls>
        <c:gapWidth val="150"/>
        <c:axId val="101254656"/>
        <c:axId val="101256192"/>
      </c:barChart>
      <c:catAx>
        <c:axId val="101254656"/>
        <c:scaling>
          <c:orientation val="minMax"/>
        </c:scaling>
        <c:delete val="0"/>
        <c:axPos val="b"/>
        <c:numFmt formatCode="General" sourceLinked="1"/>
        <c:majorTickMark val="out"/>
        <c:minorTickMark val="none"/>
        <c:tickLblPos val="nextTo"/>
        <c:txPr>
          <a:bodyPr/>
          <a:lstStyle/>
          <a:p>
            <a:pPr>
              <a:defRPr sz="1600" b="1" i="0" baseline="0">
                <a:latin typeface="Tahoma" panose="020B0604030504040204" pitchFamily="34" charset="0"/>
              </a:defRPr>
            </a:pPr>
            <a:endParaRPr lang="tr-TR"/>
          </a:p>
        </c:txPr>
        <c:crossAx val="101256192"/>
        <c:crosses val="autoZero"/>
        <c:auto val="1"/>
        <c:lblAlgn val="ctr"/>
        <c:lblOffset val="100"/>
        <c:noMultiLvlLbl val="0"/>
      </c:catAx>
      <c:valAx>
        <c:axId val="101256192"/>
        <c:scaling>
          <c:orientation val="minMax"/>
        </c:scaling>
        <c:delete val="0"/>
        <c:axPos val="l"/>
        <c:majorGridlines>
          <c:spPr>
            <a:ln>
              <a:noFill/>
            </a:ln>
          </c:spPr>
        </c:majorGridlines>
        <c:numFmt formatCode="#,##0.0" sourceLinked="1"/>
        <c:majorTickMark val="out"/>
        <c:minorTickMark val="none"/>
        <c:tickLblPos val="nextTo"/>
        <c:txPr>
          <a:bodyPr/>
          <a:lstStyle/>
          <a:p>
            <a:pPr>
              <a:defRPr sz="1200" b="1" i="0" baseline="0">
                <a:latin typeface="Tahoma" panose="020B0604030504040204" pitchFamily="34" charset="0"/>
              </a:defRPr>
            </a:pPr>
            <a:endParaRPr lang="tr-TR"/>
          </a:p>
        </c:txPr>
        <c:crossAx val="101254656"/>
        <c:crosses val="autoZero"/>
        <c:crossBetween val="between"/>
      </c:valAx>
    </c:plotArea>
    <c:legend>
      <c:legendPos val="b"/>
      <c:overlay val="0"/>
      <c:txPr>
        <a:bodyPr/>
        <a:lstStyle/>
        <a:p>
          <a:pPr>
            <a:defRPr sz="1600" b="1" i="0" baseline="0">
              <a:latin typeface="Tahoma" panose="020B0604030504040204" pitchFamily="34" charset="0"/>
            </a:defRPr>
          </a:pPr>
          <a:endParaRPr lang="tr-TR"/>
        </a:p>
      </c:txPr>
    </c:legend>
    <c:plotVisOnly val="1"/>
    <c:dispBlanksAs val="gap"/>
    <c:showDLblsOverMax val="0"/>
  </c:chart>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1"/>
          <c:order val="0"/>
          <c:tx>
            <c:strRef>
              <c:f>'TÜRKİYE ÜRETİM-TÜKETİM'!$S$59</c:f>
              <c:strCache>
                <c:ptCount val="1"/>
                <c:pt idx="0">
                  <c:v>Üretim</c:v>
                </c:pt>
              </c:strCache>
            </c:strRef>
          </c:tx>
          <c:invertIfNegative val="0"/>
          <c:dLbls>
            <c:spPr>
              <a:noFill/>
              <a:ln>
                <a:noFill/>
              </a:ln>
              <a:effectLst/>
            </c:spPr>
            <c:txPr>
              <a:bodyPr rot="-5400000" vert="horz"/>
              <a:lstStyle/>
              <a:p>
                <a:pPr>
                  <a:defRPr sz="1800" b="1" i="0" baseline="0">
                    <a:latin typeface="Tahoma" panose="020B0604030504040204" pitchFamily="34" charset="0"/>
                  </a:defRPr>
                </a:pPr>
                <a:endParaRPr lang="tr-T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'TÜRKİYE ÜRETİM-TÜKETİM'!$R$60:$R$62</c:f>
              <c:numCache>
                <c:formatCode>General</c:formatCode>
                <c:ptCount val="3"/>
                <c:pt idx="0">
                  <c:v>2016</c:v>
                </c:pt>
                <c:pt idx="1">
                  <c:v>2017</c:v>
                </c:pt>
                <c:pt idx="2">
                  <c:v>2018</c:v>
                </c:pt>
              </c:numCache>
            </c:numRef>
          </c:cat>
          <c:val>
            <c:numRef>
              <c:f>'TÜRKİYE ÜRETİM-TÜKETİM'!$S$60:$S$62</c:f>
              <c:numCache>
                <c:formatCode>#,##0.0</c:formatCode>
                <c:ptCount val="3"/>
                <c:pt idx="0">
                  <c:v>10.869</c:v>
                </c:pt>
                <c:pt idx="1">
                  <c:v>13.065</c:v>
                </c:pt>
                <c:pt idx="2">
                  <c:v>13.401999999999999</c:v>
                </c:pt>
              </c:numCache>
            </c:numRef>
          </c:val>
          <c:extLst>
            <c:ext xmlns:c16="http://schemas.microsoft.com/office/drawing/2014/chart" uri="{C3380CC4-5D6E-409C-BE32-E72D297353CC}">
              <c16:uniqueId val="{00000000-9BEB-4E2D-B60E-2F46ACB2A96F}"/>
            </c:ext>
          </c:extLst>
        </c:ser>
        <c:ser>
          <c:idx val="2"/>
          <c:order val="1"/>
          <c:tx>
            <c:strRef>
              <c:f>'TÜRKİYE ÜRETİM-TÜKETİM'!$T$59</c:f>
              <c:strCache>
                <c:ptCount val="1"/>
                <c:pt idx="0">
                  <c:v>Tüketim</c:v>
                </c:pt>
              </c:strCache>
            </c:strRef>
          </c:tx>
          <c:invertIfNegative val="0"/>
          <c:dLbls>
            <c:spPr>
              <a:noFill/>
              <a:ln>
                <a:noFill/>
              </a:ln>
              <a:effectLst/>
            </c:spPr>
            <c:txPr>
              <a:bodyPr rot="-5400000" vert="horz"/>
              <a:lstStyle/>
              <a:p>
                <a:pPr>
                  <a:defRPr sz="1600" b="1" i="0" baseline="0">
                    <a:latin typeface="Tahoma" panose="020B0604030504040204" pitchFamily="34" charset="0"/>
                  </a:defRPr>
                </a:pPr>
                <a:endParaRPr lang="tr-T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'TÜRKİYE ÜRETİM-TÜKETİM'!$R$60:$R$62</c:f>
              <c:numCache>
                <c:formatCode>General</c:formatCode>
                <c:ptCount val="3"/>
                <c:pt idx="0">
                  <c:v>2016</c:v>
                </c:pt>
                <c:pt idx="1">
                  <c:v>2017</c:v>
                </c:pt>
                <c:pt idx="2">
                  <c:v>2018</c:v>
                </c:pt>
              </c:numCache>
            </c:numRef>
          </c:cat>
          <c:val>
            <c:numRef>
              <c:f>'TÜRKİYE ÜRETİM-TÜKETİM'!$T$60:$T$62</c:f>
              <c:numCache>
                <c:formatCode>#,##0.0</c:formatCode>
                <c:ptCount val="3"/>
                <c:pt idx="0">
                  <c:v>16.454999999999998</c:v>
                </c:pt>
                <c:pt idx="1">
                  <c:v>17.795999999999999</c:v>
                </c:pt>
                <c:pt idx="2">
                  <c:v>14.779</c:v>
                </c:pt>
              </c:numCache>
            </c:numRef>
          </c:val>
          <c:extLst>
            <c:ext xmlns:c16="http://schemas.microsoft.com/office/drawing/2014/chart" uri="{C3380CC4-5D6E-409C-BE32-E72D297353CC}">
              <c16:uniqueId val="{00000001-9BEB-4E2D-B60E-2F46ACB2A96F}"/>
            </c:ext>
          </c:extLst>
        </c:ser>
        <c:ser>
          <c:idx val="3"/>
          <c:order val="2"/>
          <c:tx>
            <c:strRef>
              <c:f>'TÜRKİYE ÜRETİM-TÜKETİM'!$U$59</c:f>
              <c:strCache>
                <c:ptCount val="1"/>
                <c:pt idx="0">
                  <c:v>Fark (İT/İH)</c:v>
                </c:pt>
              </c:strCache>
            </c:strRef>
          </c:tx>
          <c:invertIfNegative val="0"/>
          <c:dLbls>
            <c:spPr>
              <a:noFill/>
              <a:ln>
                <a:noFill/>
              </a:ln>
              <a:effectLst/>
            </c:spPr>
            <c:txPr>
              <a:bodyPr rot="-5400000" vert="horz"/>
              <a:lstStyle/>
              <a:p>
                <a:pPr>
                  <a:defRPr sz="1600" b="1" i="0" baseline="0">
                    <a:latin typeface="Tahoma" panose="020B0604030504040204" pitchFamily="34" charset="0"/>
                  </a:defRPr>
                </a:pPr>
                <a:endParaRPr lang="tr-T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'TÜRKİYE ÜRETİM-TÜKETİM'!$R$60:$R$62</c:f>
              <c:numCache>
                <c:formatCode>General</c:formatCode>
                <c:ptCount val="3"/>
                <c:pt idx="0">
                  <c:v>2016</c:v>
                </c:pt>
                <c:pt idx="1">
                  <c:v>2017</c:v>
                </c:pt>
                <c:pt idx="2">
                  <c:v>2018</c:v>
                </c:pt>
              </c:numCache>
            </c:numRef>
          </c:cat>
          <c:val>
            <c:numRef>
              <c:f>'TÜRKİYE ÜRETİM-TÜKETİM'!$U$60:$U$62</c:f>
              <c:numCache>
                <c:formatCode>#,##0.0</c:formatCode>
                <c:ptCount val="3"/>
                <c:pt idx="0">
                  <c:v>-5.5859999999999985</c:v>
                </c:pt>
                <c:pt idx="1">
                  <c:v>-4.7309999999999999</c:v>
                </c:pt>
                <c:pt idx="2">
                  <c:v>-1.3770000000000007</c:v>
                </c:pt>
              </c:numCache>
            </c:numRef>
          </c:val>
          <c:extLst>
            <c:ext xmlns:c16="http://schemas.microsoft.com/office/drawing/2014/chart" uri="{C3380CC4-5D6E-409C-BE32-E72D297353CC}">
              <c16:uniqueId val="{00000002-9BEB-4E2D-B60E-2F46ACB2A96F}"/>
            </c:ext>
          </c:extLst>
        </c:ser>
        <c:dLbls>
          <c:showLegendKey val="0"/>
          <c:showVal val="0"/>
          <c:showCatName val="0"/>
          <c:showSerName val="0"/>
          <c:showPercent val="0"/>
          <c:showBubbleSize val="0"/>
        </c:dLbls>
        <c:gapWidth val="150"/>
        <c:axId val="101317632"/>
        <c:axId val="103621376"/>
      </c:barChart>
      <c:catAx>
        <c:axId val="101317632"/>
        <c:scaling>
          <c:orientation val="minMax"/>
        </c:scaling>
        <c:delete val="0"/>
        <c:axPos val="b"/>
        <c:numFmt formatCode="General" sourceLinked="1"/>
        <c:majorTickMark val="out"/>
        <c:minorTickMark val="none"/>
        <c:tickLblPos val="nextTo"/>
        <c:txPr>
          <a:bodyPr/>
          <a:lstStyle/>
          <a:p>
            <a:pPr>
              <a:defRPr sz="1600" b="1" i="0" baseline="0">
                <a:latin typeface="Tahoma" panose="020B0604030504040204" pitchFamily="34" charset="0"/>
              </a:defRPr>
            </a:pPr>
            <a:endParaRPr lang="tr-TR"/>
          </a:p>
        </c:txPr>
        <c:crossAx val="103621376"/>
        <c:crosses val="autoZero"/>
        <c:auto val="1"/>
        <c:lblAlgn val="ctr"/>
        <c:lblOffset val="100"/>
        <c:noMultiLvlLbl val="0"/>
      </c:catAx>
      <c:valAx>
        <c:axId val="103621376"/>
        <c:scaling>
          <c:orientation val="minMax"/>
          <c:max val="20"/>
          <c:min val="-10"/>
        </c:scaling>
        <c:delete val="0"/>
        <c:axPos val="l"/>
        <c:majorGridlines>
          <c:spPr>
            <a:ln>
              <a:noFill/>
            </a:ln>
          </c:spPr>
        </c:majorGridlines>
        <c:numFmt formatCode="#,##0.0" sourceLinked="1"/>
        <c:majorTickMark val="out"/>
        <c:minorTickMark val="none"/>
        <c:tickLblPos val="nextTo"/>
        <c:txPr>
          <a:bodyPr/>
          <a:lstStyle/>
          <a:p>
            <a:pPr>
              <a:defRPr sz="1200" b="1" i="0" baseline="0">
                <a:latin typeface="Tahoma" panose="020B0604030504040204" pitchFamily="34" charset="0"/>
              </a:defRPr>
            </a:pPr>
            <a:endParaRPr lang="tr-TR"/>
          </a:p>
        </c:txPr>
        <c:crossAx val="101317632"/>
        <c:crosses val="autoZero"/>
        <c:crossBetween val="between"/>
      </c:valAx>
      <c:spPr>
        <a:noFill/>
      </c:spPr>
    </c:plotArea>
    <c:legend>
      <c:legendPos val="b"/>
      <c:overlay val="0"/>
      <c:txPr>
        <a:bodyPr/>
        <a:lstStyle/>
        <a:p>
          <a:pPr>
            <a:defRPr sz="1600" b="1" i="0" baseline="0">
              <a:latin typeface="Tahoma" panose="020B0604030504040204" pitchFamily="34" charset="0"/>
            </a:defRPr>
          </a:pPr>
          <a:endParaRPr lang="tr-TR"/>
        </a:p>
      </c:txPr>
    </c:legend>
    <c:plotVisOnly val="1"/>
    <c:dispBlanksAs val="gap"/>
    <c:showDLblsOverMax val="0"/>
  </c:chart>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00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tr-TR" sz="2000" b="1">
                <a:latin typeface="Arial" panose="020B0604020202020204" pitchFamily="34" charset="0"/>
                <a:cs typeface="Arial" panose="020B0604020202020204" pitchFamily="34" charset="0"/>
              </a:rPr>
              <a:t>Türkiye Üretim-Tüketim-İthalat-İhracat Dengesi</a:t>
            </a:r>
          </a:p>
        </c:rich>
      </c:tx>
      <c:overlay val="0"/>
      <c:spPr>
        <a:noFill/>
        <a:ln>
          <a:noFill/>
        </a:ln>
        <a:effectLst/>
      </c:spPr>
      <c:txPr>
        <a:bodyPr rot="0" spcFirstLastPara="1" vertOverflow="ellipsis" vert="horz" wrap="square" anchor="ctr" anchorCtr="1"/>
        <a:lstStyle/>
        <a:p>
          <a:pPr>
            <a:defRPr sz="200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tr-TR"/>
        </a:p>
      </c:txPr>
    </c:title>
    <c:autoTitleDeleted val="0"/>
    <c:plotArea>
      <c:layout/>
      <c:lineChart>
        <c:grouping val="standard"/>
        <c:varyColors val="0"/>
        <c:ser>
          <c:idx val="0"/>
          <c:order val="0"/>
          <c:tx>
            <c:strRef>
              <c:f>GRAFİKLER!$A$31</c:f>
              <c:strCache>
                <c:ptCount val="1"/>
                <c:pt idx="0">
                  <c:v>Nihai Mamul Üretimi (+)</c:v>
                </c:pt>
              </c:strCache>
            </c:strRef>
          </c:tx>
          <c:spPr>
            <a:ln w="28575" cap="rnd">
              <a:solidFill>
                <a:schemeClr val="accent1"/>
              </a:solidFill>
              <a:round/>
            </a:ln>
            <a:effectLst/>
          </c:spPr>
          <c:marker>
            <c:symbol val="none"/>
          </c:marker>
          <c:cat>
            <c:numRef>
              <c:f>GRAFİKLER!$B$30:$J$30</c:f>
              <c:numCache>
                <c:formatCode>General</c:formatCode>
                <c:ptCount val="9"/>
                <c:pt idx="0">
                  <c:v>2010</c:v>
                </c:pt>
                <c:pt idx="1">
                  <c:v>2011</c:v>
                </c:pt>
                <c:pt idx="2">
                  <c:v>2012</c:v>
                </c:pt>
                <c:pt idx="3">
                  <c:v>2013</c:v>
                </c:pt>
                <c:pt idx="4">
                  <c:v>2014</c:v>
                </c:pt>
                <c:pt idx="5">
                  <c:v>2015</c:v>
                </c:pt>
                <c:pt idx="6">
                  <c:v>2016</c:v>
                </c:pt>
                <c:pt idx="7">
                  <c:v>2017</c:v>
                </c:pt>
                <c:pt idx="8">
                  <c:v>2018</c:v>
                </c:pt>
              </c:numCache>
            </c:numRef>
          </c:cat>
          <c:val>
            <c:numRef>
              <c:f>GRAFİKLER!$B$31:$J$31</c:f>
              <c:numCache>
                <c:formatCode>#,##0</c:formatCode>
                <c:ptCount val="9"/>
                <c:pt idx="0">
                  <c:v>26300</c:v>
                </c:pt>
                <c:pt idx="1">
                  <c:v>31943</c:v>
                </c:pt>
                <c:pt idx="2">
                  <c:v>34286</c:v>
                </c:pt>
                <c:pt idx="3">
                  <c:v>36406</c:v>
                </c:pt>
                <c:pt idx="4">
                  <c:v>36093</c:v>
                </c:pt>
                <c:pt idx="5">
                  <c:v>36939</c:v>
                </c:pt>
                <c:pt idx="6">
                  <c:v>36882</c:v>
                </c:pt>
                <c:pt idx="7">
                  <c:v>39011</c:v>
                </c:pt>
                <c:pt idx="8">
                  <c:v>38590</c:v>
                </c:pt>
              </c:numCache>
            </c:numRef>
          </c:val>
          <c:smooth val="0"/>
          <c:extLst>
            <c:ext xmlns:c16="http://schemas.microsoft.com/office/drawing/2014/chart" uri="{C3380CC4-5D6E-409C-BE32-E72D297353CC}">
              <c16:uniqueId val="{00000000-C1E6-4F4C-B4F7-8408A43A01EC}"/>
            </c:ext>
          </c:extLst>
        </c:ser>
        <c:ser>
          <c:idx val="1"/>
          <c:order val="1"/>
          <c:tx>
            <c:strRef>
              <c:f>GRAFİKLER!$A$32</c:f>
              <c:strCache>
                <c:ptCount val="1"/>
                <c:pt idx="0">
                  <c:v>Demir Çelik İthalatı (+)</c:v>
                </c:pt>
              </c:strCache>
            </c:strRef>
          </c:tx>
          <c:spPr>
            <a:ln w="28575" cap="rnd">
              <a:solidFill>
                <a:schemeClr val="accent2"/>
              </a:solidFill>
              <a:round/>
            </a:ln>
            <a:effectLst/>
          </c:spPr>
          <c:marker>
            <c:symbol val="none"/>
          </c:marker>
          <c:cat>
            <c:numRef>
              <c:f>GRAFİKLER!$B$30:$J$30</c:f>
              <c:numCache>
                <c:formatCode>General</c:formatCode>
                <c:ptCount val="9"/>
                <c:pt idx="0">
                  <c:v>2010</c:v>
                </c:pt>
                <c:pt idx="1">
                  <c:v>2011</c:v>
                </c:pt>
                <c:pt idx="2">
                  <c:v>2012</c:v>
                </c:pt>
                <c:pt idx="3">
                  <c:v>2013</c:v>
                </c:pt>
                <c:pt idx="4">
                  <c:v>2014</c:v>
                </c:pt>
                <c:pt idx="5">
                  <c:v>2015</c:v>
                </c:pt>
                <c:pt idx="6">
                  <c:v>2016</c:v>
                </c:pt>
                <c:pt idx="7">
                  <c:v>2017</c:v>
                </c:pt>
                <c:pt idx="8">
                  <c:v>2018</c:v>
                </c:pt>
              </c:numCache>
            </c:numRef>
          </c:cat>
          <c:val>
            <c:numRef>
              <c:f>GRAFİKLER!$B$32:$J$32</c:f>
              <c:numCache>
                <c:formatCode>#,##0</c:formatCode>
                <c:ptCount val="9"/>
                <c:pt idx="0">
                  <c:v>9972</c:v>
                </c:pt>
                <c:pt idx="1">
                  <c:v>11821</c:v>
                </c:pt>
                <c:pt idx="2">
                  <c:v>11234</c:v>
                </c:pt>
                <c:pt idx="3">
                  <c:v>12818</c:v>
                </c:pt>
                <c:pt idx="4">
                  <c:v>13808</c:v>
                </c:pt>
                <c:pt idx="5">
                  <c:v>19063</c:v>
                </c:pt>
                <c:pt idx="6">
                  <c:v>17538</c:v>
                </c:pt>
                <c:pt idx="7">
                  <c:v>16338</c:v>
                </c:pt>
                <c:pt idx="8">
                  <c:v>14492</c:v>
                </c:pt>
              </c:numCache>
            </c:numRef>
          </c:val>
          <c:smooth val="0"/>
          <c:extLst>
            <c:ext xmlns:c16="http://schemas.microsoft.com/office/drawing/2014/chart" uri="{C3380CC4-5D6E-409C-BE32-E72D297353CC}">
              <c16:uniqueId val="{00000001-C1E6-4F4C-B4F7-8408A43A01EC}"/>
            </c:ext>
          </c:extLst>
        </c:ser>
        <c:ser>
          <c:idx val="2"/>
          <c:order val="2"/>
          <c:tx>
            <c:strRef>
              <c:f>GRAFİKLER!$A$33</c:f>
              <c:strCache>
                <c:ptCount val="1"/>
                <c:pt idx="0">
                  <c:v>Demir Çelik İhracatı (-)</c:v>
                </c:pt>
              </c:strCache>
            </c:strRef>
          </c:tx>
          <c:spPr>
            <a:ln w="28575" cap="rnd">
              <a:solidFill>
                <a:schemeClr val="accent3"/>
              </a:solidFill>
              <a:round/>
            </a:ln>
            <a:effectLst/>
          </c:spPr>
          <c:marker>
            <c:symbol val="none"/>
          </c:marker>
          <c:cat>
            <c:numRef>
              <c:f>GRAFİKLER!$B$30:$J$30</c:f>
              <c:numCache>
                <c:formatCode>General</c:formatCode>
                <c:ptCount val="9"/>
                <c:pt idx="0">
                  <c:v>2010</c:v>
                </c:pt>
                <c:pt idx="1">
                  <c:v>2011</c:v>
                </c:pt>
                <c:pt idx="2">
                  <c:v>2012</c:v>
                </c:pt>
                <c:pt idx="3">
                  <c:v>2013</c:v>
                </c:pt>
                <c:pt idx="4">
                  <c:v>2014</c:v>
                </c:pt>
                <c:pt idx="5">
                  <c:v>2015</c:v>
                </c:pt>
                <c:pt idx="6">
                  <c:v>2016</c:v>
                </c:pt>
                <c:pt idx="7">
                  <c:v>2017</c:v>
                </c:pt>
                <c:pt idx="8">
                  <c:v>2018</c:v>
                </c:pt>
              </c:numCache>
            </c:numRef>
          </c:cat>
          <c:val>
            <c:numRef>
              <c:f>GRAFİKLER!$B$33:$J$33</c:f>
              <c:numCache>
                <c:formatCode>#,##0</c:formatCode>
                <c:ptCount val="9"/>
                <c:pt idx="0">
                  <c:v>17606</c:v>
                </c:pt>
                <c:pt idx="1">
                  <c:v>18513</c:v>
                </c:pt>
                <c:pt idx="2">
                  <c:v>20270</c:v>
                </c:pt>
                <c:pt idx="3">
                  <c:v>18967</c:v>
                </c:pt>
                <c:pt idx="4">
                  <c:v>17969</c:v>
                </c:pt>
                <c:pt idx="5">
                  <c:v>16732</c:v>
                </c:pt>
                <c:pt idx="6">
                  <c:v>16910</c:v>
                </c:pt>
                <c:pt idx="7">
                  <c:v>18307</c:v>
                </c:pt>
                <c:pt idx="8">
                  <c:v>22065</c:v>
                </c:pt>
              </c:numCache>
            </c:numRef>
          </c:val>
          <c:smooth val="0"/>
          <c:extLst>
            <c:ext xmlns:c16="http://schemas.microsoft.com/office/drawing/2014/chart" uri="{C3380CC4-5D6E-409C-BE32-E72D297353CC}">
              <c16:uniqueId val="{00000002-C1E6-4F4C-B4F7-8408A43A01EC}"/>
            </c:ext>
          </c:extLst>
        </c:ser>
        <c:ser>
          <c:idx val="3"/>
          <c:order val="3"/>
          <c:tx>
            <c:strRef>
              <c:f>GRAFİKLER!$A$34</c:f>
              <c:strCache>
                <c:ptCount val="1"/>
                <c:pt idx="0">
                  <c:v>Nihai Mamul Tüketimi (-)</c:v>
                </c:pt>
              </c:strCache>
            </c:strRef>
          </c:tx>
          <c:spPr>
            <a:ln w="28575" cap="rnd">
              <a:solidFill>
                <a:schemeClr val="accent4"/>
              </a:solidFill>
              <a:round/>
            </a:ln>
            <a:effectLst/>
          </c:spPr>
          <c:marker>
            <c:symbol val="none"/>
          </c:marker>
          <c:cat>
            <c:numRef>
              <c:f>GRAFİKLER!$B$30:$J$30</c:f>
              <c:numCache>
                <c:formatCode>General</c:formatCode>
                <c:ptCount val="9"/>
                <c:pt idx="0">
                  <c:v>2010</c:v>
                </c:pt>
                <c:pt idx="1">
                  <c:v>2011</c:v>
                </c:pt>
                <c:pt idx="2">
                  <c:v>2012</c:v>
                </c:pt>
                <c:pt idx="3">
                  <c:v>2013</c:v>
                </c:pt>
                <c:pt idx="4">
                  <c:v>2014</c:v>
                </c:pt>
                <c:pt idx="5">
                  <c:v>2015</c:v>
                </c:pt>
                <c:pt idx="6">
                  <c:v>2016</c:v>
                </c:pt>
                <c:pt idx="7">
                  <c:v>2017</c:v>
                </c:pt>
                <c:pt idx="8">
                  <c:v>2018</c:v>
                </c:pt>
              </c:numCache>
            </c:numRef>
          </c:cat>
          <c:val>
            <c:numRef>
              <c:f>GRAFİKLER!$B$34:$J$34</c:f>
              <c:numCache>
                <c:formatCode>#,##0</c:formatCode>
                <c:ptCount val="9"/>
                <c:pt idx="0">
                  <c:v>23604</c:v>
                </c:pt>
                <c:pt idx="1">
                  <c:v>26948</c:v>
                </c:pt>
                <c:pt idx="2">
                  <c:v>28468</c:v>
                </c:pt>
                <c:pt idx="3">
                  <c:v>31326</c:v>
                </c:pt>
                <c:pt idx="4">
                  <c:v>30773</c:v>
                </c:pt>
                <c:pt idx="5">
                  <c:v>34381</c:v>
                </c:pt>
                <c:pt idx="6">
                  <c:v>34091</c:v>
                </c:pt>
                <c:pt idx="7">
                  <c:v>35926</c:v>
                </c:pt>
                <c:pt idx="8">
                  <c:v>30584</c:v>
                </c:pt>
              </c:numCache>
            </c:numRef>
          </c:val>
          <c:smooth val="0"/>
          <c:extLst>
            <c:ext xmlns:c16="http://schemas.microsoft.com/office/drawing/2014/chart" uri="{C3380CC4-5D6E-409C-BE32-E72D297353CC}">
              <c16:uniqueId val="{00000003-C1E6-4F4C-B4F7-8408A43A01EC}"/>
            </c:ext>
          </c:extLst>
        </c:ser>
        <c:dLbls>
          <c:showLegendKey val="0"/>
          <c:showVal val="0"/>
          <c:showCatName val="0"/>
          <c:showSerName val="0"/>
          <c:showPercent val="0"/>
          <c:showBubbleSize val="0"/>
        </c:dLbls>
        <c:smooth val="0"/>
        <c:axId val="345133312"/>
        <c:axId val="248502752"/>
      </c:lineChart>
      <c:catAx>
        <c:axId val="3451333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crossAx val="248502752"/>
        <c:crosses val="autoZero"/>
        <c:auto val="1"/>
        <c:lblAlgn val="ctr"/>
        <c:lblOffset val="100"/>
        <c:noMultiLvlLbl val="0"/>
      </c:catAx>
      <c:valAx>
        <c:axId val="24850275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sz="2000" b="1">
                    <a:latin typeface="Arial" panose="020B0604020202020204" pitchFamily="34" charset="0"/>
                    <a:cs typeface="Arial" panose="020B0604020202020204" pitchFamily="34" charset="0"/>
                  </a:rPr>
                  <a:t>Bin Ton</a:t>
                </a:r>
              </a:p>
            </c:rich>
          </c:tx>
          <c:overlay val="0"/>
          <c:spPr>
            <a:noFill/>
            <a:ln>
              <a:noFill/>
            </a:ln>
            <a:effectLst/>
          </c:spPr>
          <c:txPr>
            <a:bodyPr rot="-5400000" spcFirstLastPara="1" vertOverflow="ellipsis" vert="horz" wrap="square" anchor="ctr" anchorCtr="1"/>
            <a:lstStyle/>
            <a:p>
              <a:pPr>
                <a:defRPr sz="20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tr-TR"/>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tr-TR"/>
          </a:p>
        </c:txPr>
        <c:crossAx val="345133312"/>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2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tr-TR"/>
          </a:p>
        </c:txPr>
      </c:dTable>
      <c:spPr>
        <a:noFill/>
        <a:ln>
          <a:noFill/>
        </a:ln>
        <a:effectLst/>
      </c:spPr>
    </c:plotArea>
    <c:plotVisOnly val="1"/>
    <c:dispBlanksAs val="gap"/>
    <c:showDLblsOverMax val="0"/>
  </c:chart>
  <c:spPr>
    <a:noFill/>
    <a:ln>
      <a:noFill/>
    </a:ln>
    <a:effectLst/>
  </c:spPr>
  <c:txPr>
    <a:bodyPr/>
    <a:lstStyle/>
    <a:p>
      <a:pPr>
        <a:defRPr/>
      </a:pPr>
      <a:endParaRPr lang="tr-TR"/>
    </a:p>
  </c:txPr>
  <c:externalData r:id="rId4">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00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tr-TR" sz="2000" b="1">
                <a:latin typeface="Arial" panose="020B0604020202020204" pitchFamily="34" charset="0"/>
                <a:cs typeface="Arial" panose="020B0604020202020204" pitchFamily="34" charset="0"/>
              </a:rPr>
              <a:t>2018 yılı Üretim-Tüketim-İhracat-İthalat Artış</a:t>
            </a:r>
            <a:r>
              <a:rPr lang="tr-TR" sz="2000" b="1" baseline="0">
                <a:latin typeface="Arial" panose="020B0604020202020204" pitchFamily="34" charset="0"/>
                <a:cs typeface="Arial" panose="020B0604020202020204" pitchFamily="34" charset="0"/>
              </a:rPr>
              <a:t> (Azalış)-%</a:t>
            </a:r>
            <a:r>
              <a:rPr lang="tr-TR" sz="2000" b="1">
                <a:latin typeface="Arial" panose="020B0604020202020204" pitchFamily="34" charset="0"/>
                <a:cs typeface="Arial" panose="020B0604020202020204" pitchFamily="34" charset="0"/>
              </a:rPr>
              <a:t> </a:t>
            </a:r>
          </a:p>
        </c:rich>
      </c:tx>
      <c:overlay val="0"/>
      <c:spPr>
        <a:noFill/>
        <a:ln>
          <a:noFill/>
        </a:ln>
        <a:effectLst/>
      </c:spPr>
      <c:txPr>
        <a:bodyPr rot="0" spcFirstLastPara="1" vertOverflow="ellipsis" vert="horz" wrap="square" anchor="ctr" anchorCtr="1"/>
        <a:lstStyle/>
        <a:p>
          <a:pPr>
            <a:defRPr sz="200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tr-TR"/>
        </a:p>
      </c:txPr>
    </c:title>
    <c:autoTitleDeleted val="0"/>
    <c:plotArea>
      <c:layout/>
      <c:barChart>
        <c:barDir val="col"/>
        <c:grouping val="clustered"/>
        <c:varyColors val="0"/>
        <c:ser>
          <c:idx val="0"/>
          <c:order val="0"/>
          <c:tx>
            <c:strRef>
              <c:f>GRAFİKLER!$M$30</c:f>
              <c:strCache>
                <c:ptCount val="1"/>
                <c:pt idx="0">
                  <c:v>Nihai Mamul Üretimi (+)</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tr-T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GRAFİKLER!$M$31</c:f>
              <c:numCache>
                <c:formatCode>0.0</c:formatCode>
                <c:ptCount val="1"/>
                <c:pt idx="0">
                  <c:v>-1.0791827945963959</c:v>
                </c:pt>
              </c:numCache>
            </c:numRef>
          </c:val>
          <c:extLst>
            <c:ext xmlns:c16="http://schemas.microsoft.com/office/drawing/2014/chart" uri="{C3380CC4-5D6E-409C-BE32-E72D297353CC}">
              <c16:uniqueId val="{00000000-D900-4C03-9273-3025FC50F0E9}"/>
            </c:ext>
          </c:extLst>
        </c:ser>
        <c:ser>
          <c:idx val="1"/>
          <c:order val="1"/>
          <c:tx>
            <c:strRef>
              <c:f>GRAFİKLER!$N$30</c:f>
              <c:strCache>
                <c:ptCount val="1"/>
                <c:pt idx="0">
                  <c:v>Demir Çelik İthalatı (+)</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tr-T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GRAFİKLER!$N$31</c:f>
              <c:numCache>
                <c:formatCode>0.0</c:formatCode>
                <c:ptCount val="1"/>
                <c:pt idx="0">
                  <c:v>-11.298812584159627</c:v>
                </c:pt>
              </c:numCache>
            </c:numRef>
          </c:val>
          <c:extLst>
            <c:ext xmlns:c16="http://schemas.microsoft.com/office/drawing/2014/chart" uri="{C3380CC4-5D6E-409C-BE32-E72D297353CC}">
              <c16:uniqueId val="{00000001-D900-4C03-9273-3025FC50F0E9}"/>
            </c:ext>
          </c:extLst>
        </c:ser>
        <c:ser>
          <c:idx val="2"/>
          <c:order val="2"/>
          <c:tx>
            <c:strRef>
              <c:f>GRAFİKLER!$O$30</c:f>
              <c:strCache>
                <c:ptCount val="1"/>
                <c:pt idx="0">
                  <c:v>Demir Çelik İhracatı (-)</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tr-T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GRAFİKLER!$O$31</c:f>
              <c:numCache>
                <c:formatCode>0.0</c:formatCode>
                <c:ptCount val="1"/>
                <c:pt idx="0">
                  <c:v>20.527667012618124</c:v>
                </c:pt>
              </c:numCache>
            </c:numRef>
          </c:val>
          <c:extLst>
            <c:ext xmlns:c16="http://schemas.microsoft.com/office/drawing/2014/chart" uri="{C3380CC4-5D6E-409C-BE32-E72D297353CC}">
              <c16:uniqueId val="{00000002-D900-4C03-9273-3025FC50F0E9}"/>
            </c:ext>
          </c:extLst>
        </c:ser>
        <c:ser>
          <c:idx val="3"/>
          <c:order val="3"/>
          <c:tx>
            <c:strRef>
              <c:f>GRAFİKLER!$P$30</c:f>
              <c:strCache>
                <c:ptCount val="1"/>
                <c:pt idx="0">
                  <c:v>Nihai Mamul Tüketimi (-)</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tr-T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GRAFİKLER!$P$31</c:f>
              <c:numCache>
                <c:formatCode>0.0</c:formatCode>
                <c:ptCount val="1"/>
                <c:pt idx="0">
                  <c:v>-14.869453877414685</c:v>
                </c:pt>
              </c:numCache>
            </c:numRef>
          </c:val>
          <c:extLst>
            <c:ext xmlns:c16="http://schemas.microsoft.com/office/drawing/2014/chart" uri="{C3380CC4-5D6E-409C-BE32-E72D297353CC}">
              <c16:uniqueId val="{00000003-D900-4C03-9273-3025FC50F0E9}"/>
            </c:ext>
          </c:extLst>
        </c:ser>
        <c:dLbls>
          <c:dLblPos val="outEnd"/>
          <c:showLegendKey val="0"/>
          <c:showVal val="1"/>
          <c:showCatName val="0"/>
          <c:showSerName val="0"/>
          <c:showPercent val="0"/>
          <c:showBubbleSize val="0"/>
        </c:dLbls>
        <c:gapWidth val="219"/>
        <c:overlap val="-27"/>
        <c:axId val="397741920"/>
        <c:axId val="398071520"/>
      </c:barChart>
      <c:catAx>
        <c:axId val="3977419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crossAx val="398071520"/>
        <c:crosses val="autoZero"/>
        <c:auto val="1"/>
        <c:lblAlgn val="ctr"/>
        <c:lblOffset val="100"/>
        <c:noMultiLvlLbl val="0"/>
      </c:catAx>
      <c:valAx>
        <c:axId val="39807152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sz="1800" b="1">
                    <a:latin typeface="Arial" panose="020B0604020202020204" pitchFamily="34" charset="0"/>
                    <a:cs typeface="Arial" panose="020B0604020202020204" pitchFamily="34" charset="0"/>
                  </a:rPr>
                  <a:t>%</a:t>
                </a:r>
              </a:p>
            </c:rich>
          </c:tx>
          <c:overlay val="0"/>
          <c:spPr>
            <a:noFill/>
            <a:ln>
              <a:noFill/>
            </a:ln>
            <a:effectLst/>
          </c:spPr>
          <c:txPr>
            <a:bodyPr rot="-5400000" spcFirstLastPara="1" vertOverflow="ellipsis" vert="horz" wrap="square" anchor="ctr" anchorCtr="1"/>
            <a:lstStyle/>
            <a:p>
              <a:pPr>
                <a:defRPr sz="18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tr-TR"/>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tr-TR"/>
          </a:p>
        </c:txPr>
        <c:crossAx val="3977419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tr-TR"/>
        </a:p>
      </c:txPr>
    </c:legend>
    <c:plotVisOnly val="1"/>
    <c:dispBlanksAs val="gap"/>
    <c:showDLblsOverMax val="0"/>
  </c:chart>
  <c:spPr>
    <a:noFill/>
    <a:ln>
      <a:noFill/>
    </a:ln>
    <a:effectLst/>
  </c:spPr>
  <c:txPr>
    <a:bodyPr/>
    <a:lstStyle/>
    <a:p>
      <a:pPr>
        <a:defRPr/>
      </a:pPr>
      <a:endParaRPr lang="tr-TR"/>
    </a:p>
  </c:txPr>
  <c:externalData r:id="rId4">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ctr">
              <a:defRPr sz="240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tr-TR" sz="2400" b="1">
                <a:latin typeface="Arial" panose="020B0604020202020204" pitchFamily="34" charset="0"/>
                <a:cs typeface="Arial" panose="020B0604020202020204" pitchFamily="34" charset="0"/>
              </a:rPr>
              <a:t>Bölgelere Göre Çelik İhracatı 2017-2018 yılları      </a:t>
            </a:r>
          </a:p>
        </c:rich>
      </c:tx>
      <c:layout>
        <c:manualLayout>
          <c:xMode val="edge"/>
          <c:yMode val="edge"/>
          <c:x val="0.142058224097346"/>
          <c:y val="0"/>
        </c:manualLayout>
      </c:layout>
      <c:overlay val="0"/>
      <c:spPr>
        <a:noFill/>
        <a:ln>
          <a:noFill/>
        </a:ln>
        <a:effectLst/>
      </c:spPr>
      <c:txPr>
        <a:bodyPr rot="0" spcFirstLastPara="1" vertOverflow="ellipsis" vert="horz" wrap="square" anchor="ctr" anchorCtr="1"/>
        <a:lstStyle/>
        <a:p>
          <a:pPr algn="ctr">
            <a:defRPr sz="240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tr-TR"/>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6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tr-T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'İHRACAT-2'!$A$110:$I$110</c:f>
              <c:strCache>
                <c:ptCount val="9"/>
                <c:pt idx="0">
                  <c:v>Yıllar</c:v>
                </c:pt>
                <c:pt idx="1">
                  <c:v>ABD</c:v>
                </c:pt>
                <c:pt idx="2">
                  <c:v>AB</c:v>
                </c:pt>
                <c:pt idx="3">
                  <c:v>BDT</c:v>
                </c:pt>
                <c:pt idx="4">
                  <c:v>KUZEY AFRİKA</c:v>
                </c:pt>
                <c:pt idx="5">
                  <c:v>ORTA DOĞU  KÖRFEZ</c:v>
                </c:pt>
                <c:pt idx="6">
                  <c:v>UZAK DOĞU GÜNEY ASYA</c:v>
                </c:pt>
                <c:pt idx="7">
                  <c:v>DİĞER</c:v>
                </c:pt>
                <c:pt idx="8">
                  <c:v>TOPLAM</c:v>
                </c:pt>
              </c:strCache>
            </c:strRef>
          </c:cat>
          <c:val>
            <c:numRef>
              <c:f>'İHRACAT-2'!$A$111:$I$111</c:f>
              <c:numCache>
                <c:formatCode>#,##0</c:formatCode>
                <c:ptCount val="9"/>
                <c:pt idx="0" formatCode="General">
                  <c:v>2017</c:v>
                </c:pt>
                <c:pt idx="1">
                  <c:v>1807</c:v>
                </c:pt>
                <c:pt idx="2">
                  <c:v>6081</c:v>
                </c:pt>
                <c:pt idx="3">
                  <c:v>413</c:v>
                </c:pt>
                <c:pt idx="4">
                  <c:v>1553</c:v>
                </c:pt>
                <c:pt idx="5">
                  <c:v>3920</c:v>
                </c:pt>
                <c:pt idx="6">
                  <c:v>1250</c:v>
                </c:pt>
                <c:pt idx="7">
                  <c:v>3283</c:v>
                </c:pt>
                <c:pt idx="8">
                  <c:v>18307</c:v>
                </c:pt>
              </c:numCache>
            </c:numRef>
          </c:val>
          <c:extLst>
            <c:ext xmlns:c16="http://schemas.microsoft.com/office/drawing/2014/chart" uri="{C3380CC4-5D6E-409C-BE32-E72D297353CC}">
              <c16:uniqueId val="{00000000-FB77-4039-81A0-6EC2C43A4D6E}"/>
            </c:ext>
          </c:extLst>
        </c:ser>
        <c:ser>
          <c:idx val="1"/>
          <c:order val="1"/>
          <c:spPr>
            <a:solidFill>
              <a:schemeClr val="accent2"/>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6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tr-T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'İHRACAT-2'!$A$110:$I$110</c:f>
              <c:strCache>
                <c:ptCount val="9"/>
                <c:pt idx="0">
                  <c:v>Yıllar</c:v>
                </c:pt>
                <c:pt idx="1">
                  <c:v>ABD</c:v>
                </c:pt>
                <c:pt idx="2">
                  <c:v>AB</c:v>
                </c:pt>
                <c:pt idx="3">
                  <c:v>BDT</c:v>
                </c:pt>
                <c:pt idx="4">
                  <c:v>KUZEY AFRİKA</c:v>
                </c:pt>
                <c:pt idx="5">
                  <c:v>ORTA DOĞU  KÖRFEZ</c:v>
                </c:pt>
                <c:pt idx="6">
                  <c:v>UZAK DOĞU GÜNEY ASYA</c:v>
                </c:pt>
                <c:pt idx="7">
                  <c:v>DİĞER</c:v>
                </c:pt>
                <c:pt idx="8">
                  <c:v>TOPLAM</c:v>
                </c:pt>
              </c:strCache>
            </c:strRef>
          </c:cat>
          <c:val>
            <c:numRef>
              <c:f>'İHRACAT-2'!$A$112:$I$112</c:f>
              <c:numCache>
                <c:formatCode>#,##0</c:formatCode>
                <c:ptCount val="9"/>
                <c:pt idx="0" formatCode="General">
                  <c:v>2018</c:v>
                </c:pt>
                <c:pt idx="1">
                  <c:v>1150</c:v>
                </c:pt>
                <c:pt idx="2">
                  <c:v>9062</c:v>
                </c:pt>
                <c:pt idx="3">
                  <c:v>403</c:v>
                </c:pt>
                <c:pt idx="4">
                  <c:v>1669</c:v>
                </c:pt>
                <c:pt idx="5">
                  <c:v>3735</c:v>
                </c:pt>
                <c:pt idx="6">
                  <c:v>1818</c:v>
                </c:pt>
                <c:pt idx="7">
                  <c:v>4229</c:v>
                </c:pt>
                <c:pt idx="8">
                  <c:v>22066</c:v>
                </c:pt>
              </c:numCache>
            </c:numRef>
          </c:val>
          <c:extLst>
            <c:ext xmlns:c16="http://schemas.microsoft.com/office/drawing/2014/chart" uri="{C3380CC4-5D6E-409C-BE32-E72D297353CC}">
              <c16:uniqueId val="{00000001-FB77-4039-81A0-6EC2C43A4D6E}"/>
            </c:ext>
          </c:extLst>
        </c:ser>
        <c:dLbls>
          <c:dLblPos val="outEnd"/>
          <c:showLegendKey val="0"/>
          <c:showVal val="1"/>
          <c:showCatName val="0"/>
          <c:showSerName val="0"/>
          <c:showPercent val="0"/>
          <c:showBubbleSize val="0"/>
        </c:dLbls>
        <c:gapWidth val="219"/>
        <c:overlap val="-27"/>
        <c:axId val="369829024"/>
        <c:axId val="410918768"/>
      </c:barChart>
      <c:catAx>
        <c:axId val="3698290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tr-TR"/>
          </a:p>
        </c:txPr>
        <c:crossAx val="410918768"/>
        <c:crosses val="autoZero"/>
        <c:auto val="1"/>
        <c:lblAlgn val="ctr"/>
        <c:lblOffset val="100"/>
        <c:noMultiLvlLbl val="0"/>
      </c:catAx>
      <c:valAx>
        <c:axId val="41091876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sz="1800" b="1">
                    <a:latin typeface="Arial" panose="020B0604020202020204" pitchFamily="34" charset="0"/>
                    <a:cs typeface="Arial" panose="020B0604020202020204" pitchFamily="34" charset="0"/>
                  </a:rPr>
                  <a:t>Bin Ton</a:t>
                </a:r>
              </a:p>
            </c:rich>
          </c:tx>
          <c:overlay val="0"/>
          <c:spPr>
            <a:noFill/>
            <a:ln>
              <a:noFill/>
            </a:ln>
            <a:effectLst/>
          </c:spPr>
          <c:txPr>
            <a:bodyPr rot="-5400000" spcFirstLastPara="1" vertOverflow="ellipsis" vert="horz" wrap="square" anchor="ctr" anchorCtr="1"/>
            <a:lstStyle/>
            <a:p>
              <a:pPr>
                <a:defRPr sz="18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tr-TR"/>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tr-TR"/>
          </a:p>
        </c:txPr>
        <c:crossAx val="3698290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tr-TR"/>
    </a:p>
  </c:txPr>
  <c:externalData r:id="rId4">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2800" b="0" i="0" u="none" strike="noStrike" kern="1200" spc="0" baseline="0">
                <a:solidFill>
                  <a:sysClr val="windowText" lastClr="000000">
                    <a:lumMod val="65000"/>
                    <a:lumOff val="35000"/>
                  </a:sysClr>
                </a:solidFill>
                <a:latin typeface="+mn-lt"/>
                <a:ea typeface="+mn-ea"/>
                <a:cs typeface="+mn-cs"/>
              </a:defRPr>
            </a:pPr>
            <a:r>
              <a:rPr lang="tr-TR" sz="2800" b="1" i="0" baseline="0" dirty="0">
                <a:effectLst/>
              </a:rPr>
              <a:t>Bölgelere Göre Çelik İthalatı    </a:t>
            </a:r>
            <a:endParaRPr lang="tr-TR" sz="2800" dirty="0">
              <a:effectLst/>
            </a:endParaRPr>
          </a:p>
          <a:p>
            <a:pPr marL="0" marR="0" lvl="0" indent="0" algn="ctr" defTabSz="914400" rtl="0" eaLnBrk="1" fontAlgn="auto" latinLnBrk="0" hangingPunct="1">
              <a:lnSpc>
                <a:spcPct val="100000"/>
              </a:lnSpc>
              <a:spcBef>
                <a:spcPts val="0"/>
              </a:spcBef>
              <a:spcAft>
                <a:spcPts val="0"/>
              </a:spcAft>
              <a:buClrTx/>
              <a:buSzTx/>
              <a:buFontTx/>
              <a:buNone/>
              <a:tabLst/>
              <a:defRPr sz="2800">
                <a:solidFill>
                  <a:sysClr val="windowText" lastClr="000000">
                    <a:lumMod val="65000"/>
                    <a:lumOff val="35000"/>
                  </a:sysClr>
                </a:solidFill>
              </a:defRPr>
            </a:pPr>
            <a:endParaRPr lang="tr-TR" sz="2800" dirty="0"/>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2800" b="0" i="0" u="none" strike="noStrike" kern="1200" spc="0" baseline="0">
              <a:solidFill>
                <a:sysClr val="windowText" lastClr="000000">
                  <a:lumMod val="65000"/>
                  <a:lumOff val="35000"/>
                </a:sysClr>
              </a:solidFill>
              <a:latin typeface="+mn-lt"/>
              <a:ea typeface="+mn-ea"/>
              <a:cs typeface="+mn-cs"/>
            </a:defRPr>
          </a:pPr>
          <a:endParaRPr lang="tr-TR"/>
        </a:p>
      </c:txPr>
    </c:title>
    <c:autoTitleDeleted val="0"/>
    <c:plotArea>
      <c:layout/>
      <c:barChart>
        <c:barDir val="col"/>
        <c:grouping val="clustered"/>
        <c:varyColors val="0"/>
        <c:ser>
          <c:idx val="0"/>
          <c:order val="0"/>
          <c:tx>
            <c:strRef>
              <c:f>'İTHALAT-2'!$A$102</c:f>
              <c:strCache>
                <c:ptCount val="1"/>
                <c:pt idx="0">
                  <c:v>2017</c:v>
                </c:pt>
              </c:strCache>
            </c:strRef>
          </c:tx>
          <c:spPr>
            <a:solidFill>
              <a:schemeClr val="accent1"/>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6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tr-T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'İTHALAT-2'!$B$101:$I$101</c:f>
              <c:strCache>
                <c:ptCount val="8"/>
                <c:pt idx="0">
                  <c:v>ABD</c:v>
                </c:pt>
                <c:pt idx="1">
                  <c:v>AB</c:v>
                </c:pt>
                <c:pt idx="2">
                  <c:v>BDT</c:v>
                </c:pt>
                <c:pt idx="3">
                  <c:v>KUZEY AFRİKA</c:v>
                </c:pt>
                <c:pt idx="4">
                  <c:v>ORTA DOĞU  KÖRFEZ</c:v>
                </c:pt>
                <c:pt idx="5">
                  <c:v>UZAK DÖĞU GÜNEY ASYA</c:v>
                </c:pt>
                <c:pt idx="6">
                  <c:v>DİĞER</c:v>
                </c:pt>
                <c:pt idx="7">
                  <c:v>TOPLAM</c:v>
                </c:pt>
              </c:strCache>
            </c:strRef>
          </c:cat>
          <c:val>
            <c:numRef>
              <c:f>'İTHALAT-2'!$B$102:$I$102</c:f>
              <c:numCache>
                <c:formatCode>#,##0</c:formatCode>
                <c:ptCount val="8"/>
                <c:pt idx="0">
                  <c:v>20</c:v>
                </c:pt>
                <c:pt idx="1">
                  <c:v>5372</c:v>
                </c:pt>
                <c:pt idx="2">
                  <c:v>6549</c:v>
                </c:pt>
                <c:pt idx="3">
                  <c:v>91</c:v>
                </c:pt>
                <c:pt idx="4">
                  <c:v>295</c:v>
                </c:pt>
                <c:pt idx="5">
                  <c:v>2384</c:v>
                </c:pt>
                <c:pt idx="6">
                  <c:v>1628</c:v>
                </c:pt>
                <c:pt idx="7">
                  <c:v>16339</c:v>
                </c:pt>
              </c:numCache>
            </c:numRef>
          </c:val>
          <c:extLst>
            <c:ext xmlns:c16="http://schemas.microsoft.com/office/drawing/2014/chart" uri="{C3380CC4-5D6E-409C-BE32-E72D297353CC}">
              <c16:uniqueId val="{00000000-D0DA-44A7-A83A-E9440A444158}"/>
            </c:ext>
          </c:extLst>
        </c:ser>
        <c:ser>
          <c:idx val="1"/>
          <c:order val="1"/>
          <c:tx>
            <c:strRef>
              <c:f>'İTHALAT-2'!$A$103</c:f>
              <c:strCache>
                <c:ptCount val="1"/>
                <c:pt idx="0">
                  <c:v>2018</c:v>
                </c:pt>
              </c:strCache>
            </c:strRef>
          </c:tx>
          <c:spPr>
            <a:solidFill>
              <a:schemeClr val="accent2"/>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6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tr-T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'İTHALAT-2'!$B$101:$I$101</c:f>
              <c:strCache>
                <c:ptCount val="8"/>
                <c:pt idx="0">
                  <c:v>ABD</c:v>
                </c:pt>
                <c:pt idx="1">
                  <c:v>AB</c:v>
                </c:pt>
                <c:pt idx="2">
                  <c:v>BDT</c:v>
                </c:pt>
                <c:pt idx="3">
                  <c:v>KUZEY AFRİKA</c:v>
                </c:pt>
                <c:pt idx="4">
                  <c:v>ORTA DOĞU  KÖRFEZ</c:v>
                </c:pt>
                <c:pt idx="5">
                  <c:v>UZAK DÖĞU GÜNEY ASYA</c:v>
                </c:pt>
                <c:pt idx="6">
                  <c:v>DİĞER</c:v>
                </c:pt>
                <c:pt idx="7">
                  <c:v>TOPLAM</c:v>
                </c:pt>
              </c:strCache>
            </c:strRef>
          </c:cat>
          <c:val>
            <c:numRef>
              <c:f>'İTHALAT-2'!$B$103:$I$103</c:f>
              <c:numCache>
                <c:formatCode>#,##0</c:formatCode>
                <c:ptCount val="8"/>
                <c:pt idx="0">
                  <c:v>16</c:v>
                </c:pt>
                <c:pt idx="1">
                  <c:v>4295</c:v>
                </c:pt>
                <c:pt idx="2">
                  <c:v>6327</c:v>
                </c:pt>
                <c:pt idx="3">
                  <c:v>225</c:v>
                </c:pt>
                <c:pt idx="4">
                  <c:v>218</c:v>
                </c:pt>
                <c:pt idx="5">
                  <c:v>2118</c:v>
                </c:pt>
                <c:pt idx="6">
                  <c:v>1294</c:v>
                </c:pt>
                <c:pt idx="7">
                  <c:v>14493</c:v>
                </c:pt>
              </c:numCache>
            </c:numRef>
          </c:val>
          <c:extLst>
            <c:ext xmlns:c16="http://schemas.microsoft.com/office/drawing/2014/chart" uri="{C3380CC4-5D6E-409C-BE32-E72D297353CC}">
              <c16:uniqueId val="{00000001-D0DA-44A7-A83A-E9440A444158}"/>
            </c:ext>
          </c:extLst>
        </c:ser>
        <c:dLbls>
          <c:dLblPos val="outEnd"/>
          <c:showLegendKey val="0"/>
          <c:showVal val="1"/>
          <c:showCatName val="0"/>
          <c:showSerName val="0"/>
          <c:showPercent val="0"/>
          <c:showBubbleSize val="0"/>
        </c:dLbls>
        <c:gapWidth val="219"/>
        <c:overlap val="-27"/>
        <c:axId val="421919584"/>
        <c:axId val="409854432"/>
      </c:barChart>
      <c:catAx>
        <c:axId val="4219195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tr-TR"/>
          </a:p>
        </c:txPr>
        <c:crossAx val="409854432"/>
        <c:crosses val="autoZero"/>
        <c:auto val="1"/>
        <c:lblAlgn val="ctr"/>
        <c:lblOffset val="100"/>
        <c:noMultiLvlLbl val="0"/>
      </c:catAx>
      <c:valAx>
        <c:axId val="40985443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sz="1400" b="1">
                    <a:latin typeface="Arial" panose="020B0604020202020204" pitchFamily="34" charset="0"/>
                    <a:cs typeface="Arial" panose="020B0604020202020204" pitchFamily="34" charset="0"/>
                  </a:rPr>
                  <a:t>Bin Ton</a:t>
                </a:r>
              </a:p>
            </c:rich>
          </c:tx>
          <c:overlay val="0"/>
          <c:spPr>
            <a:noFill/>
            <a:ln>
              <a:noFill/>
            </a:ln>
            <a:effectLst/>
          </c:spPr>
          <c:txPr>
            <a:bodyPr rot="-540000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tr-TR"/>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tr-TR"/>
          </a:p>
        </c:txPr>
        <c:crossAx val="4219195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tr-TR"/>
        </a:p>
      </c:txPr>
    </c:legend>
    <c:plotVisOnly val="1"/>
    <c:dispBlanksAs val="gap"/>
    <c:showDLblsOverMax val="0"/>
  </c:chart>
  <c:spPr>
    <a:noFill/>
    <a:ln>
      <a:noFill/>
    </a:ln>
    <a:effectLst/>
  </c:spPr>
  <c:txPr>
    <a:bodyPr/>
    <a:lstStyle/>
    <a:p>
      <a:pPr>
        <a:defRPr/>
      </a:pPr>
      <a:endParaRPr lang="tr-TR"/>
    </a:p>
  </c:txPr>
  <c:externalData r:id="rId4">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r>
              <a:rPr lang="en-US" sz="2400" b="1"/>
              <a:t>2</a:t>
            </a:r>
            <a:r>
              <a:rPr lang="tr-TR" sz="2400" b="1"/>
              <a:t>019 Yılı Global Büyüme Tahminleri</a:t>
            </a:r>
            <a:endParaRPr lang="en-US" sz="2400" b="1"/>
          </a:p>
        </c:rich>
      </c:tx>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endParaRPr lang="tr-TR"/>
        </a:p>
      </c:txPr>
    </c:title>
    <c:autoTitleDeleted val="0"/>
    <c:plotArea>
      <c:layout/>
      <c:barChart>
        <c:barDir val="col"/>
        <c:grouping val="clustered"/>
        <c:varyColors val="0"/>
        <c:ser>
          <c:idx val="0"/>
          <c:order val="0"/>
          <c:tx>
            <c:strRef>
              <c:f>Sayfa1!$A$5</c:f>
              <c:strCache>
                <c:ptCount val="1"/>
                <c:pt idx="0">
                  <c:v>2019 Eski Tahminler (%)</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2000" b="1" i="0" u="none" strike="noStrike" kern="1200" baseline="0">
                    <a:solidFill>
                      <a:schemeClr val="tx1">
                        <a:lumMod val="75000"/>
                        <a:lumOff val="25000"/>
                      </a:schemeClr>
                    </a:solidFill>
                    <a:latin typeface="+mn-lt"/>
                    <a:ea typeface="+mn-ea"/>
                    <a:cs typeface="+mn-cs"/>
                  </a:defRPr>
                </a:pPr>
                <a:endParaRPr lang="tr-T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Sayfa1!$B$4:$D$4</c:f>
              <c:strCache>
                <c:ptCount val="3"/>
                <c:pt idx="0">
                  <c:v>FITCH</c:v>
                </c:pt>
                <c:pt idx="1">
                  <c:v>OECD</c:v>
                </c:pt>
                <c:pt idx="2">
                  <c:v>IMF</c:v>
                </c:pt>
              </c:strCache>
            </c:strRef>
          </c:cat>
          <c:val>
            <c:numRef>
              <c:f>Sayfa1!$B$5:$D$5</c:f>
              <c:numCache>
                <c:formatCode>General</c:formatCode>
                <c:ptCount val="3"/>
                <c:pt idx="0">
                  <c:v>3.1</c:v>
                </c:pt>
                <c:pt idx="1">
                  <c:v>3.5</c:v>
                </c:pt>
                <c:pt idx="2">
                  <c:v>3.7</c:v>
                </c:pt>
              </c:numCache>
            </c:numRef>
          </c:val>
          <c:extLst>
            <c:ext xmlns:c16="http://schemas.microsoft.com/office/drawing/2014/chart" uri="{C3380CC4-5D6E-409C-BE32-E72D297353CC}">
              <c16:uniqueId val="{00000000-882B-4AFD-9F72-0B3525A6BAAB}"/>
            </c:ext>
          </c:extLst>
        </c:ser>
        <c:ser>
          <c:idx val="1"/>
          <c:order val="1"/>
          <c:tx>
            <c:strRef>
              <c:f>Sayfa1!$A$6</c:f>
              <c:strCache>
                <c:ptCount val="1"/>
                <c:pt idx="0">
                  <c:v>2019 Yeni Tahminler(%)</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2000" b="1" i="0" u="none" strike="noStrike" kern="1200" baseline="0">
                    <a:solidFill>
                      <a:schemeClr val="tx1">
                        <a:lumMod val="75000"/>
                        <a:lumOff val="25000"/>
                      </a:schemeClr>
                    </a:solidFill>
                    <a:latin typeface="+mn-lt"/>
                    <a:ea typeface="+mn-ea"/>
                    <a:cs typeface="+mn-cs"/>
                  </a:defRPr>
                </a:pPr>
                <a:endParaRPr lang="tr-T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Sayfa1!$B$4:$D$4</c:f>
              <c:strCache>
                <c:ptCount val="3"/>
                <c:pt idx="0">
                  <c:v>FITCH</c:v>
                </c:pt>
                <c:pt idx="1">
                  <c:v>OECD</c:v>
                </c:pt>
                <c:pt idx="2">
                  <c:v>IMF</c:v>
                </c:pt>
              </c:strCache>
            </c:strRef>
          </c:cat>
          <c:val>
            <c:numRef>
              <c:f>Sayfa1!$B$6:$D$6</c:f>
              <c:numCache>
                <c:formatCode>General</c:formatCode>
                <c:ptCount val="3"/>
                <c:pt idx="0">
                  <c:v>2.8</c:v>
                </c:pt>
                <c:pt idx="1">
                  <c:v>3.3</c:v>
                </c:pt>
                <c:pt idx="2">
                  <c:v>3.5</c:v>
                </c:pt>
              </c:numCache>
            </c:numRef>
          </c:val>
          <c:extLst>
            <c:ext xmlns:c16="http://schemas.microsoft.com/office/drawing/2014/chart" uri="{C3380CC4-5D6E-409C-BE32-E72D297353CC}">
              <c16:uniqueId val="{00000001-882B-4AFD-9F72-0B3525A6BAAB}"/>
            </c:ext>
          </c:extLst>
        </c:ser>
        <c:dLbls>
          <c:dLblPos val="outEnd"/>
          <c:showLegendKey val="0"/>
          <c:showVal val="1"/>
          <c:showCatName val="0"/>
          <c:showSerName val="0"/>
          <c:showPercent val="0"/>
          <c:showBubbleSize val="0"/>
        </c:dLbls>
        <c:gapWidth val="219"/>
        <c:overlap val="-27"/>
        <c:axId val="321580608"/>
        <c:axId val="320422688"/>
      </c:barChart>
      <c:catAx>
        <c:axId val="321580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tr-TR"/>
          </a:p>
        </c:txPr>
        <c:crossAx val="320422688"/>
        <c:crosses val="autoZero"/>
        <c:auto val="1"/>
        <c:lblAlgn val="ctr"/>
        <c:lblOffset val="100"/>
        <c:noMultiLvlLbl val="0"/>
      </c:catAx>
      <c:valAx>
        <c:axId val="32042268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r>
                  <a:rPr lang="en-US" sz="1400" b="1"/>
                  <a:t>%</a:t>
                </a:r>
              </a:p>
            </c:rich>
          </c:tx>
          <c:overlay val="0"/>
          <c:spPr>
            <a:noFill/>
            <a:ln>
              <a:noFill/>
            </a:ln>
            <a:effectLst/>
          </c:spPr>
          <c:txPr>
            <a:bodyPr rot="-54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tr-TR"/>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tr-TR"/>
          </a:p>
        </c:txPr>
        <c:crossAx val="3215806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tr-TR"/>
        </a:p>
      </c:txPr>
    </c:legend>
    <c:plotVisOnly val="1"/>
    <c:dispBlanksAs val="gap"/>
    <c:showDLblsOverMax val="0"/>
  </c:chart>
  <c:spPr>
    <a:noFill/>
    <a:ln>
      <a:noFill/>
    </a:ln>
    <a:effectLst/>
  </c:spPr>
  <c:txPr>
    <a:bodyPr/>
    <a:lstStyle/>
    <a:p>
      <a:pPr>
        <a:defRPr sz="1100"/>
      </a:pPr>
      <a:endParaRPr lang="tr-TR"/>
    </a:p>
  </c:txPr>
  <c:externalData r:id="rId4">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000" b="1" i="0" u="none" strike="noStrike" kern="1200" spc="0" baseline="0">
                <a:solidFill>
                  <a:schemeClr val="tx1">
                    <a:lumMod val="65000"/>
                    <a:lumOff val="35000"/>
                  </a:schemeClr>
                </a:solidFill>
                <a:latin typeface="Arial" panose="020B0604020202020204" pitchFamily="34" charset="0"/>
                <a:ea typeface="+mn-ea"/>
                <a:cs typeface="+mn-cs"/>
              </a:defRPr>
            </a:pPr>
            <a:r>
              <a:rPr lang="tr-TR" sz="2000" b="1" i="0" baseline="0">
                <a:latin typeface="Arial" panose="020B0604020202020204" pitchFamily="34" charset="0"/>
              </a:rPr>
              <a:t>Türkiye </a:t>
            </a:r>
            <a:r>
              <a:rPr lang="en-US" sz="2000" b="1" i="0" baseline="0">
                <a:latin typeface="Arial" panose="020B0604020202020204" pitchFamily="34" charset="0"/>
              </a:rPr>
              <a:t>Aylar İtibariyle </a:t>
            </a:r>
            <a:r>
              <a:rPr lang="tr-TR" sz="2000" b="1" i="0" baseline="0">
                <a:latin typeface="Arial" panose="020B0604020202020204" pitchFamily="34" charset="0"/>
              </a:rPr>
              <a:t>Ham Çelik üretimi</a:t>
            </a:r>
            <a:endParaRPr lang="en-US" sz="2000" b="1" i="0" baseline="0">
              <a:latin typeface="Arial" panose="020B0604020202020204" pitchFamily="34" charset="0"/>
            </a:endParaRPr>
          </a:p>
        </c:rich>
      </c:tx>
      <c:overlay val="0"/>
      <c:spPr>
        <a:noFill/>
        <a:ln>
          <a:noFill/>
        </a:ln>
        <a:effectLst/>
      </c:spPr>
      <c:txPr>
        <a:bodyPr rot="0" spcFirstLastPara="1" vertOverflow="ellipsis" vert="horz" wrap="square" anchor="ctr" anchorCtr="1"/>
        <a:lstStyle/>
        <a:p>
          <a:pPr>
            <a:defRPr sz="2000" b="1" i="0" u="none" strike="noStrike" kern="1200" spc="0" baseline="0">
              <a:solidFill>
                <a:schemeClr val="tx1">
                  <a:lumMod val="65000"/>
                  <a:lumOff val="35000"/>
                </a:schemeClr>
              </a:solidFill>
              <a:latin typeface="Arial" panose="020B0604020202020204" pitchFamily="34" charset="0"/>
              <a:ea typeface="+mn-ea"/>
              <a:cs typeface="+mn-cs"/>
            </a:defRPr>
          </a:pPr>
          <a:endParaRPr lang="tr-TR"/>
        </a:p>
      </c:txPr>
    </c:title>
    <c:autoTitleDeleted val="0"/>
    <c:plotArea>
      <c:layout/>
      <c:barChart>
        <c:barDir val="col"/>
        <c:grouping val="clustered"/>
        <c:varyColors val="0"/>
        <c:ser>
          <c:idx val="0"/>
          <c:order val="0"/>
          <c:tx>
            <c:strRef>
              <c:f>TÜRKİYE!$B$5</c:f>
              <c:strCache>
                <c:ptCount val="1"/>
                <c:pt idx="0">
                  <c:v>2018</c:v>
                </c:pt>
              </c:strCache>
            </c:strRef>
          </c:tx>
          <c:spPr>
            <a:solidFill>
              <a:schemeClr val="accent1"/>
            </a:solidFill>
            <a:ln>
              <a:noFill/>
            </a:ln>
            <a:effectLst/>
          </c:spPr>
          <c:invertIfNegative val="0"/>
          <c:cat>
            <c:strRef>
              <c:f>TÜRKİYE!$A$6:$A$17</c:f>
              <c:strCache>
                <c:ptCount val="12"/>
                <c:pt idx="0">
                  <c:v>Ocak</c:v>
                </c:pt>
                <c:pt idx="1">
                  <c:v>Şubat</c:v>
                </c:pt>
                <c:pt idx="2">
                  <c:v>Mart</c:v>
                </c:pt>
                <c:pt idx="3">
                  <c:v>Nisan</c:v>
                </c:pt>
                <c:pt idx="4">
                  <c:v>Mayıs</c:v>
                </c:pt>
                <c:pt idx="5">
                  <c:v>Haziran</c:v>
                </c:pt>
                <c:pt idx="6">
                  <c:v>Temmuz</c:v>
                </c:pt>
                <c:pt idx="7">
                  <c:v>Ağustos</c:v>
                </c:pt>
                <c:pt idx="8">
                  <c:v>Aeylül</c:v>
                </c:pt>
                <c:pt idx="9">
                  <c:v>Ekim</c:v>
                </c:pt>
                <c:pt idx="10">
                  <c:v>Kasım</c:v>
                </c:pt>
                <c:pt idx="11">
                  <c:v>Aralık</c:v>
                </c:pt>
              </c:strCache>
            </c:strRef>
          </c:cat>
          <c:val>
            <c:numRef>
              <c:f>TÜRKİYE!$B$6:$B$17</c:f>
              <c:numCache>
                <c:formatCode>#,##0</c:formatCode>
                <c:ptCount val="12"/>
                <c:pt idx="0">
                  <c:v>3188.1770000000001</c:v>
                </c:pt>
                <c:pt idx="1">
                  <c:v>3011.1640000000002</c:v>
                </c:pt>
                <c:pt idx="2">
                  <c:v>3382.2890000000002</c:v>
                </c:pt>
                <c:pt idx="3">
                  <c:v>2966.65</c:v>
                </c:pt>
                <c:pt idx="4">
                  <c:v>3331.24</c:v>
                </c:pt>
                <c:pt idx="5">
                  <c:v>3032.279</c:v>
                </c:pt>
                <c:pt idx="6">
                  <c:v>3272.4989999999998</c:v>
                </c:pt>
                <c:pt idx="7">
                  <c:v>3005.1019999999999</c:v>
                </c:pt>
                <c:pt idx="8">
                  <c:v>2935.3420000000001</c:v>
                </c:pt>
                <c:pt idx="9">
                  <c:v>3161.826</c:v>
                </c:pt>
                <c:pt idx="10">
                  <c:v>3138.835</c:v>
                </c:pt>
                <c:pt idx="11">
                  <c:v>2886.3290000000002</c:v>
                </c:pt>
              </c:numCache>
            </c:numRef>
          </c:val>
          <c:extLst>
            <c:ext xmlns:c16="http://schemas.microsoft.com/office/drawing/2014/chart" uri="{C3380CC4-5D6E-409C-BE32-E72D297353CC}">
              <c16:uniqueId val="{00000000-7578-4FE9-B35E-585CF94D74F2}"/>
            </c:ext>
          </c:extLst>
        </c:ser>
        <c:ser>
          <c:idx val="1"/>
          <c:order val="1"/>
          <c:tx>
            <c:strRef>
              <c:f>TÜRKİYE!$C$5</c:f>
              <c:strCache>
                <c:ptCount val="1"/>
                <c:pt idx="0">
                  <c:v>2019</c:v>
                </c:pt>
              </c:strCache>
            </c:strRef>
          </c:tx>
          <c:spPr>
            <a:solidFill>
              <a:schemeClr val="accent2"/>
            </a:solidFill>
            <a:ln>
              <a:noFill/>
            </a:ln>
            <a:effectLst/>
          </c:spPr>
          <c:invertIfNegative val="0"/>
          <c:cat>
            <c:strRef>
              <c:f>TÜRKİYE!$A$6:$A$17</c:f>
              <c:strCache>
                <c:ptCount val="12"/>
                <c:pt idx="0">
                  <c:v>Ocak</c:v>
                </c:pt>
                <c:pt idx="1">
                  <c:v>Şubat</c:v>
                </c:pt>
                <c:pt idx="2">
                  <c:v>Mart</c:v>
                </c:pt>
                <c:pt idx="3">
                  <c:v>Nisan</c:v>
                </c:pt>
                <c:pt idx="4">
                  <c:v>Mayıs</c:v>
                </c:pt>
                <c:pt idx="5">
                  <c:v>Haziran</c:v>
                </c:pt>
                <c:pt idx="6">
                  <c:v>Temmuz</c:v>
                </c:pt>
                <c:pt idx="7">
                  <c:v>Ağustos</c:v>
                </c:pt>
                <c:pt idx="8">
                  <c:v>Aeylül</c:v>
                </c:pt>
                <c:pt idx="9">
                  <c:v>Ekim</c:v>
                </c:pt>
                <c:pt idx="10">
                  <c:v>Kasım</c:v>
                </c:pt>
                <c:pt idx="11">
                  <c:v>Aralık</c:v>
                </c:pt>
              </c:strCache>
            </c:strRef>
          </c:cat>
          <c:val>
            <c:numRef>
              <c:f>TÜRKİYE!$C$6:$C$17</c:f>
              <c:numCache>
                <c:formatCode>#,##0</c:formatCode>
                <c:ptCount val="12"/>
                <c:pt idx="0">
                  <c:v>2568.6039999999998</c:v>
                </c:pt>
                <c:pt idx="1">
                  <c:v>2634.6950000000002</c:v>
                </c:pt>
              </c:numCache>
            </c:numRef>
          </c:val>
          <c:extLst>
            <c:ext xmlns:c16="http://schemas.microsoft.com/office/drawing/2014/chart" uri="{C3380CC4-5D6E-409C-BE32-E72D297353CC}">
              <c16:uniqueId val="{00000001-7578-4FE9-B35E-585CF94D74F2}"/>
            </c:ext>
          </c:extLst>
        </c:ser>
        <c:dLbls>
          <c:showLegendKey val="0"/>
          <c:showVal val="0"/>
          <c:showCatName val="0"/>
          <c:showSerName val="0"/>
          <c:showPercent val="0"/>
          <c:showBubbleSize val="0"/>
        </c:dLbls>
        <c:gapWidth val="219"/>
        <c:overlap val="-27"/>
        <c:axId val="313070368"/>
        <c:axId val="370063520"/>
      </c:barChart>
      <c:catAx>
        <c:axId val="3130703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crossAx val="370063520"/>
        <c:crosses val="autoZero"/>
        <c:auto val="1"/>
        <c:lblAlgn val="ctr"/>
        <c:lblOffset val="100"/>
        <c:noMultiLvlLbl val="0"/>
      </c:catAx>
      <c:valAx>
        <c:axId val="37006352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1" i="0" u="none" strike="noStrike" kern="1200" baseline="0">
                    <a:solidFill>
                      <a:schemeClr val="tx1">
                        <a:lumMod val="65000"/>
                        <a:lumOff val="35000"/>
                      </a:schemeClr>
                    </a:solidFill>
                    <a:latin typeface="Arial" panose="020B0604020202020204" pitchFamily="34" charset="0"/>
                    <a:ea typeface="+mn-ea"/>
                    <a:cs typeface="+mn-cs"/>
                  </a:defRPr>
                </a:pPr>
                <a:r>
                  <a:rPr lang="tr-TR" sz="1200" b="1" i="0" baseline="0">
                    <a:latin typeface="Arial" panose="020B0604020202020204" pitchFamily="34" charset="0"/>
                  </a:rPr>
                  <a:t>Bin Ton</a:t>
                </a:r>
                <a:endParaRPr lang="en-US" sz="1200" b="1" i="0" baseline="0">
                  <a:latin typeface="Arial" panose="020B0604020202020204" pitchFamily="34" charset="0"/>
                </a:endParaRPr>
              </a:p>
            </c:rich>
          </c:tx>
          <c:overlay val="0"/>
          <c:spPr>
            <a:noFill/>
            <a:ln>
              <a:noFill/>
            </a:ln>
            <a:effectLst/>
          </c:spPr>
          <c:txPr>
            <a:bodyPr rot="-5400000" spcFirstLastPara="1" vertOverflow="ellipsis" vert="horz" wrap="square" anchor="ctr" anchorCtr="1"/>
            <a:lstStyle/>
            <a:p>
              <a:pPr>
                <a:defRPr sz="1200" b="1" i="0" u="none" strike="noStrike" kern="1200" baseline="0">
                  <a:solidFill>
                    <a:schemeClr val="tx1">
                      <a:lumMod val="65000"/>
                      <a:lumOff val="35000"/>
                    </a:schemeClr>
                  </a:solidFill>
                  <a:latin typeface="Arial" panose="020B0604020202020204" pitchFamily="34" charset="0"/>
                  <a:ea typeface="+mn-ea"/>
                  <a:cs typeface="+mn-cs"/>
                </a:defRPr>
              </a:pPr>
              <a:endParaRPr lang="tr-TR"/>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Arial" panose="020B0604020202020204" pitchFamily="34" charset="0"/>
                <a:ea typeface="+mn-ea"/>
                <a:cs typeface="+mn-cs"/>
              </a:defRPr>
            </a:pPr>
            <a:endParaRPr lang="tr-TR"/>
          </a:p>
        </c:txPr>
        <c:crossAx val="313070368"/>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050" b="1" i="0" u="none" strike="noStrike" kern="1200" baseline="0">
                <a:solidFill>
                  <a:schemeClr val="tx1">
                    <a:lumMod val="65000"/>
                    <a:lumOff val="35000"/>
                  </a:schemeClr>
                </a:solidFill>
                <a:latin typeface="Arial" panose="020B0604020202020204" pitchFamily="34" charset="0"/>
                <a:ea typeface="+mn-ea"/>
                <a:cs typeface="+mn-cs"/>
              </a:defRPr>
            </a:pPr>
            <a:endParaRPr lang="tr-TR"/>
          </a:p>
        </c:txPr>
      </c:dTable>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Arial" panose="020B0604020202020204" pitchFamily="34" charset="0"/>
              <a:ea typeface="+mn-ea"/>
              <a:cs typeface="+mn-cs"/>
            </a:defRPr>
          </a:pPr>
          <a:endParaRPr lang="tr-TR"/>
        </a:p>
      </c:txPr>
    </c:legend>
    <c:plotVisOnly val="1"/>
    <c:dispBlanksAs val="gap"/>
    <c:showDLblsOverMax val="0"/>
  </c:chart>
  <c:spPr>
    <a:noFill/>
    <a:ln>
      <a:noFill/>
    </a:ln>
    <a:effectLst/>
  </c:spPr>
  <c:txPr>
    <a:bodyPr/>
    <a:lstStyle/>
    <a:p>
      <a:pPr>
        <a:defRPr/>
      </a:pPr>
      <a:endParaRPr lang="tr-TR"/>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tr-TR" sz="1600" b="1">
                <a:latin typeface="Arial" panose="020B0604020202020204" pitchFamily="34" charset="0"/>
                <a:cs typeface="Arial" panose="020B0604020202020204" pitchFamily="34" charset="0"/>
              </a:rPr>
              <a:t>DÜNYA HAM ÇELİK ÜRETİMİ 2017 YILI %</a:t>
            </a:r>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tr-TR"/>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A68-4F47-AA65-DA04E0899B82}"/>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4A68-4F47-AA65-DA04E0899B82}"/>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4A68-4F47-AA65-DA04E0899B82}"/>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4A68-4F47-AA65-DA04E0899B82}"/>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4A68-4F47-AA65-DA04E0899B82}"/>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4A68-4F47-AA65-DA04E0899B82}"/>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4A68-4F47-AA65-DA04E0899B82}"/>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4A68-4F47-AA65-DA04E0899B82}"/>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4A68-4F47-AA65-DA04E0899B82}"/>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13-4A68-4F47-AA65-DA04E0899B82}"/>
              </c:ext>
            </c:extLst>
          </c:dPt>
          <c:dPt>
            <c:idx val="10"/>
            <c:bubble3D val="0"/>
            <c:spPr>
              <a:solidFill>
                <a:schemeClr val="accent5">
                  <a:lumMod val="60000"/>
                </a:schemeClr>
              </a:solidFill>
              <a:ln w="19050">
                <a:solidFill>
                  <a:schemeClr val="lt1"/>
                </a:solidFill>
              </a:ln>
              <a:effectLst/>
            </c:spPr>
            <c:extLst>
              <c:ext xmlns:c16="http://schemas.microsoft.com/office/drawing/2014/chart" uri="{C3380CC4-5D6E-409C-BE32-E72D297353CC}">
                <c16:uniqueId val="{00000015-4A68-4F47-AA65-DA04E0899B82}"/>
              </c:ext>
            </c:extLst>
          </c:dPt>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tr-TR"/>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'HAM ÇELİK ÜRETİMİ-2'!$B$34:$B$44</c:f>
              <c:strCache>
                <c:ptCount val="11"/>
                <c:pt idx="0">
                  <c:v>Çin</c:v>
                </c:pt>
                <c:pt idx="1">
                  <c:v>Hindistan</c:v>
                </c:pt>
                <c:pt idx="2">
                  <c:v>Japonya</c:v>
                </c:pt>
                <c:pt idx="3">
                  <c:v>ABD</c:v>
                </c:pt>
                <c:pt idx="4">
                  <c:v>Güney Kore</c:v>
                </c:pt>
                <c:pt idx="5">
                  <c:v>Rusya</c:v>
                </c:pt>
                <c:pt idx="6">
                  <c:v>Almanya</c:v>
                </c:pt>
                <c:pt idx="7">
                  <c:v>Türkiye</c:v>
                </c:pt>
                <c:pt idx="8">
                  <c:v>Brezilya</c:v>
                </c:pt>
                <c:pt idx="9">
                  <c:v>İran</c:v>
                </c:pt>
                <c:pt idx="10">
                  <c:v>Diğer</c:v>
                </c:pt>
              </c:strCache>
            </c:strRef>
          </c:cat>
          <c:val>
            <c:numRef>
              <c:f>'HAM ÇELİK ÜRETİMİ-2'!$C$34:$C$44</c:f>
              <c:numCache>
                <c:formatCode>#,##0.0</c:formatCode>
                <c:ptCount val="11"/>
                <c:pt idx="0">
                  <c:v>50.346860908775582</c:v>
                </c:pt>
                <c:pt idx="1">
                  <c:v>5.8677303734535791</c:v>
                </c:pt>
                <c:pt idx="2">
                  <c:v>6.0527228581338886</c:v>
                </c:pt>
                <c:pt idx="3">
                  <c:v>4.7173083593479017</c:v>
                </c:pt>
                <c:pt idx="4">
                  <c:v>4.1045207538443753</c:v>
                </c:pt>
                <c:pt idx="5">
                  <c:v>4.1334258295756738</c:v>
                </c:pt>
                <c:pt idx="6">
                  <c:v>2.5031795583304426</c:v>
                </c:pt>
                <c:pt idx="7">
                  <c:v>2.1678806798473813</c:v>
                </c:pt>
                <c:pt idx="8">
                  <c:v>1.9886692103133308</c:v>
                </c:pt>
                <c:pt idx="9">
                  <c:v>1.2255752110070528</c:v>
                </c:pt>
                <c:pt idx="10">
                  <c:v>16.892126257370794</c:v>
                </c:pt>
              </c:numCache>
            </c:numRef>
          </c:val>
          <c:extLst>
            <c:ext xmlns:c16="http://schemas.microsoft.com/office/drawing/2014/chart" uri="{C3380CC4-5D6E-409C-BE32-E72D297353CC}">
              <c16:uniqueId val="{00000016-4A68-4F47-AA65-DA04E0899B82}"/>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9.2688188337861008E-2"/>
          <c:y val="0.67950161515430096"/>
          <c:w val="0.79082581184883494"/>
          <c:h val="0.24031880455814189"/>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tr-TR"/>
        </a:p>
      </c:txPr>
    </c:legend>
    <c:plotVisOnly val="1"/>
    <c:dispBlanksAs val="gap"/>
    <c:showDLblsOverMax val="0"/>
  </c:chart>
  <c:spPr>
    <a:noFill/>
    <a:ln>
      <a:noFill/>
    </a:ln>
    <a:effectLst/>
  </c:spPr>
  <c:txPr>
    <a:bodyPr/>
    <a:lstStyle/>
    <a:p>
      <a:pPr>
        <a:defRPr/>
      </a:pPr>
      <a:endParaRPr lang="tr-TR"/>
    </a:p>
  </c:txPr>
  <c:externalData r:id="rId4">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Arial" panose="020B0604020202020204" pitchFamily="34" charset="0"/>
                <a:ea typeface="+mn-ea"/>
                <a:cs typeface="+mn-cs"/>
              </a:defRPr>
            </a:pPr>
            <a:r>
              <a:rPr lang="tr-TR" sz="1600" b="1" i="0" baseline="0">
                <a:latin typeface="Arial" panose="020B0604020202020204" pitchFamily="34" charset="0"/>
              </a:rPr>
              <a:t>Türkiye-İran Ham Çelik Üretimi</a:t>
            </a:r>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Arial" panose="020B0604020202020204" pitchFamily="34" charset="0"/>
              <a:ea typeface="+mn-ea"/>
              <a:cs typeface="+mn-cs"/>
            </a:defRPr>
          </a:pPr>
          <a:endParaRPr lang="tr-TR"/>
        </a:p>
      </c:txPr>
    </c:title>
    <c:autoTitleDeleted val="0"/>
    <c:plotArea>
      <c:layout/>
      <c:barChart>
        <c:barDir val="col"/>
        <c:grouping val="clustered"/>
        <c:varyColors val="0"/>
        <c:ser>
          <c:idx val="0"/>
          <c:order val="0"/>
          <c:tx>
            <c:strRef>
              <c:f>'HAM ÇELİK-İRAN'!$C$36</c:f>
              <c:strCache>
                <c:ptCount val="1"/>
                <c:pt idx="0">
                  <c:v>İran</c:v>
                </c:pt>
              </c:strCache>
            </c:strRef>
          </c:tx>
          <c:spPr>
            <a:solidFill>
              <a:schemeClr val="accent1"/>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0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tr-T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'HAM ÇELİK-İRAN'!$B$37:$B$47</c:f>
              <c:numCache>
                <c:formatCode>General</c:formatCode>
                <c:ptCount val="11"/>
                <c:pt idx="0">
                  <c:v>2008</c:v>
                </c:pt>
                <c:pt idx="1">
                  <c:v>2009</c:v>
                </c:pt>
                <c:pt idx="2">
                  <c:v>2010</c:v>
                </c:pt>
                <c:pt idx="3">
                  <c:v>2011</c:v>
                </c:pt>
                <c:pt idx="4">
                  <c:v>2012</c:v>
                </c:pt>
                <c:pt idx="5">
                  <c:v>2013</c:v>
                </c:pt>
                <c:pt idx="6">
                  <c:v>2014</c:v>
                </c:pt>
                <c:pt idx="7">
                  <c:v>2015</c:v>
                </c:pt>
                <c:pt idx="8">
                  <c:v>2016</c:v>
                </c:pt>
                <c:pt idx="9">
                  <c:v>2017</c:v>
                </c:pt>
                <c:pt idx="10">
                  <c:v>2018</c:v>
                </c:pt>
              </c:numCache>
            </c:numRef>
          </c:cat>
          <c:val>
            <c:numRef>
              <c:f>'HAM ÇELİK-İRAN'!$C$37:$C$47</c:f>
              <c:numCache>
                <c:formatCode>#,##0.0</c:formatCode>
                <c:ptCount val="11"/>
                <c:pt idx="0">
                  <c:v>9.9640000000000004</c:v>
                </c:pt>
                <c:pt idx="1">
                  <c:v>10.907999999999999</c:v>
                </c:pt>
                <c:pt idx="2">
                  <c:v>11.994999999999999</c:v>
                </c:pt>
                <c:pt idx="3">
                  <c:v>13.196999999999999</c:v>
                </c:pt>
                <c:pt idx="4">
                  <c:v>14.462999999999999</c:v>
                </c:pt>
                <c:pt idx="5">
                  <c:v>15.422000000000001</c:v>
                </c:pt>
                <c:pt idx="6">
                  <c:v>16.331</c:v>
                </c:pt>
                <c:pt idx="7">
                  <c:v>16.146000000000001</c:v>
                </c:pt>
                <c:pt idx="8">
                  <c:v>17.895</c:v>
                </c:pt>
                <c:pt idx="9">
                  <c:v>21.236000000000001</c:v>
                </c:pt>
                <c:pt idx="10">
                  <c:v>25</c:v>
                </c:pt>
              </c:numCache>
            </c:numRef>
          </c:val>
          <c:extLst>
            <c:ext xmlns:c16="http://schemas.microsoft.com/office/drawing/2014/chart" uri="{C3380CC4-5D6E-409C-BE32-E72D297353CC}">
              <c16:uniqueId val="{00000000-2A1F-4B46-A7B0-1C2349A6F309}"/>
            </c:ext>
          </c:extLst>
        </c:ser>
        <c:ser>
          <c:idx val="1"/>
          <c:order val="1"/>
          <c:tx>
            <c:strRef>
              <c:f>'HAM ÇELİK-İRAN'!$D$36</c:f>
              <c:strCache>
                <c:ptCount val="1"/>
                <c:pt idx="0">
                  <c:v>Türkiye</c:v>
                </c:pt>
              </c:strCache>
            </c:strRef>
          </c:tx>
          <c:spPr>
            <a:solidFill>
              <a:schemeClr val="accent2"/>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0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tr-T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'HAM ÇELİK-İRAN'!$B$37:$B$47</c:f>
              <c:numCache>
                <c:formatCode>General</c:formatCode>
                <c:ptCount val="11"/>
                <c:pt idx="0">
                  <c:v>2008</c:v>
                </c:pt>
                <c:pt idx="1">
                  <c:v>2009</c:v>
                </c:pt>
                <c:pt idx="2">
                  <c:v>2010</c:v>
                </c:pt>
                <c:pt idx="3">
                  <c:v>2011</c:v>
                </c:pt>
                <c:pt idx="4">
                  <c:v>2012</c:v>
                </c:pt>
                <c:pt idx="5">
                  <c:v>2013</c:v>
                </c:pt>
                <c:pt idx="6">
                  <c:v>2014</c:v>
                </c:pt>
                <c:pt idx="7">
                  <c:v>2015</c:v>
                </c:pt>
                <c:pt idx="8">
                  <c:v>2016</c:v>
                </c:pt>
                <c:pt idx="9">
                  <c:v>2017</c:v>
                </c:pt>
                <c:pt idx="10">
                  <c:v>2018</c:v>
                </c:pt>
              </c:numCache>
            </c:numRef>
          </c:cat>
          <c:val>
            <c:numRef>
              <c:f>'HAM ÇELİK-İRAN'!$D$37:$D$47</c:f>
              <c:numCache>
                <c:formatCode>#,##0.0</c:formatCode>
                <c:ptCount val="11"/>
                <c:pt idx="0">
                  <c:v>26.806000000000001</c:v>
                </c:pt>
                <c:pt idx="1">
                  <c:v>25.303999999999998</c:v>
                </c:pt>
                <c:pt idx="2">
                  <c:v>29.143000000000001</c:v>
                </c:pt>
                <c:pt idx="3">
                  <c:v>34.106999999999999</c:v>
                </c:pt>
                <c:pt idx="4">
                  <c:v>35.884999999999998</c:v>
                </c:pt>
                <c:pt idx="5">
                  <c:v>34.654000000000003</c:v>
                </c:pt>
                <c:pt idx="6">
                  <c:v>34.034999999999997</c:v>
                </c:pt>
                <c:pt idx="7">
                  <c:v>31.516999999999999</c:v>
                </c:pt>
                <c:pt idx="8">
                  <c:v>33.162999999999997</c:v>
                </c:pt>
                <c:pt idx="9">
                  <c:v>37.524000000000001</c:v>
                </c:pt>
                <c:pt idx="10">
                  <c:v>37.311731999999999</c:v>
                </c:pt>
              </c:numCache>
            </c:numRef>
          </c:val>
          <c:extLst>
            <c:ext xmlns:c16="http://schemas.microsoft.com/office/drawing/2014/chart" uri="{C3380CC4-5D6E-409C-BE32-E72D297353CC}">
              <c16:uniqueId val="{00000001-2A1F-4B46-A7B0-1C2349A6F309}"/>
            </c:ext>
          </c:extLst>
        </c:ser>
        <c:dLbls>
          <c:dLblPos val="outEnd"/>
          <c:showLegendKey val="0"/>
          <c:showVal val="1"/>
          <c:showCatName val="0"/>
          <c:showSerName val="0"/>
          <c:showPercent val="0"/>
          <c:showBubbleSize val="0"/>
        </c:dLbls>
        <c:gapWidth val="219"/>
        <c:overlap val="-27"/>
        <c:axId val="394870000"/>
        <c:axId val="395103680"/>
      </c:barChart>
      <c:catAx>
        <c:axId val="3948700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tr-TR"/>
          </a:p>
        </c:txPr>
        <c:crossAx val="395103680"/>
        <c:crosses val="autoZero"/>
        <c:auto val="1"/>
        <c:lblAlgn val="ctr"/>
        <c:lblOffset val="100"/>
        <c:noMultiLvlLbl val="0"/>
      </c:catAx>
      <c:valAx>
        <c:axId val="39510368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sz="1200" b="1">
                    <a:latin typeface="Arial" panose="020B0604020202020204" pitchFamily="34" charset="0"/>
                    <a:cs typeface="Arial" panose="020B0604020202020204" pitchFamily="34" charset="0"/>
                  </a:rPr>
                  <a:t>Milyon Ton</a:t>
                </a:r>
              </a:p>
            </c:rich>
          </c:tx>
          <c:overlay val="0"/>
          <c:spPr>
            <a:noFill/>
            <a:ln>
              <a:noFill/>
            </a:ln>
            <a:effectLst/>
          </c:spPr>
          <c:txPr>
            <a:bodyPr rot="-5400000" spcFirstLastPara="1" vertOverflow="ellipsis" vert="horz" wrap="square" anchor="ctr" anchorCtr="1"/>
            <a:lstStyle/>
            <a:p>
              <a:pPr>
                <a:defRPr sz="12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tr-TR"/>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tr-TR"/>
          </a:p>
        </c:txPr>
        <c:crossAx val="3948700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tr-TR"/>
        </a:p>
      </c:txPr>
    </c:legend>
    <c:plotVisOnly val="1"/>
    <c:dispBlanksAs val="gap"/>
    <c:showDLblsOverMax val="0"/>
  </c:chart>
  <c:spPr>
    <a:noFill/>
    <a:ln>
      <a:noFill/>
    </a:ln>
    <a:effectLst/>
  </c:spPr>
  <c:txPr>
    <a:bodyPr/>
    <a:lstStyle/>
    <a:p>
      <a:pPr>
        <a:defRPr/>
      </a:pPr>
      <a:endParaRPr lang="tr-TR"/>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ctr">
              <a:defRPr sz="160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tr-TR" sz="1600" b="1" dirty="0">
                <a:latin typeface="Arial" panose="020B0604020202020204" pitchFamily="34" charset="0"/>
                <a:cs typeface="Arial" panose="020B0604020202020204" pitchFamily="34" charset="0"/>
              </a:rPr>
              <a:t>DÜNYA HAM ÇELİK ÜRETİMİ 2018 YILI %</a:t>
            </a:r>
          </a:p>
        </c:rich>
      </c:tx>
      <c:layout>
        <c:manualLayout>
          <c:xMode val="edge"/>
          <c:yMode val="edge"/>
          <c:x val="0.13023695968729973"/>
          <c:y val="1.7636929230085547E-2"/>
        </c:manualLayout>
      </c:layout>
      <c:overlay val="0"/>
      <c:spPr>
        <a:noFill/>
        <a:ln>
          <a:noFill/>
        </a:ln>
        <a:effectLst/>
      </c:spPr>
    </c:title>
    <c:autoTitleDeleted val="0"/>
    <c:plotArea>
      <c:layout/>
      <c:pieChart>
        <c:varyColors val="1"/>
        <c:ser>
          <c:idx val="1"/>
          <c:order val="0"/>
          <c:explosion val="2"/>
          <c:dLbls>
            <c:spPr>
              <a:noFill/>
              <a:ln>
                <a:noFill/>
              </a:ln>
              <a:effectLst/>
            </c:spPr>
            <c:txPr>
              <a:bodyPr wrap="square" lIns="38100" tIns="19050" rIns="38100" bIns="19050" anchor="ctr">
                <a:spAutoFit/>
              </a:bodyPr>
              <a:lstStyle/>
              <a:p>
                <a:pPr>
                  <a:defRPr sz="1050" b="1">
                    <a:latin typeface="Arial" panose="020B0604020202020204" pitchFamily="34" charset="0"/>
                    <a:cs typeface="Arial" panose="020B0604020202020204" pitchFamily="34" charset="0"/>
                  </a:defRPr>
                </a:pPr>
                <a:endParaRPr lang="tr-TR"/>
              </a:p>
            </c:txPr>
            <c:dLblPos val="outEnd"/>
            <c:showLegendKey val="0"/>
            <c:showVal val="1"/>
            <c:showCatName val="0"/>
            <c:showSerName val="0"/>
            <c:showPercent val="0"/>
            <c:showBubbleSize val="0"/>
            <c:showLeaderLines val="1"/>
            <c:extLst>
              <c:ext xmlns:c15="http://schemas.microsoft.com/office/drawing/2012/chart" uri="{CE6537A1-D6FC-4f65-9D91-7224C49458BB}"/>
            </c:extLst>
          </c:dLbls>
          <c:cat>
            <c:strRef>
              <c:f>'HAM ÇELİK ÜRETİMİ-2'!$B$52:$B$62</c:f>
              <c:strCache>
                <c:ptCount val="11"/>
                <c:pt idx="0">
                  <c:v>Çin</c:v>
                </c:pt>
                <c:pt idx="1">
                  <c:v>Hindistan</c:v>
                </c:pt>
                <c:pt idx="2">
                  <c:v>Japonya</c:v>
                </c:pt>
                <c:pt idx="3">
                  <c:v>ABD</c:v>
                </c:pt>
                <c:pt idx="4">
                  <c:v>Güney Kore</c:v>
                </c:pt>
                <c:pt idx="5">
                  <c:v>Rusya</c:v>
                </c:pt>
                <c:pt idx="6">
                  <c:v>Almanya</c:v>
                </c:pt>
                <c:pt idx="7">
                  <c:v>Türkiye</c:v>
                </c:pt>
                <c:pt idx="8">
                  <c:v>Brezilya</c:v>
                </c:pt>
                <c:pt idx="9">
                  <c:v>İran</c:v>
                </c:pt>
                <c:pt idx="10">
                  <c:v>Diğer</c:v>
                </c:pt>
              </c:strCache>
            </c:strRef>
          </c:cat>
          <c:val>
            <c:numRef>
              <c:f>'HAM ÇELİK ÜRETİMİ-2'!$C$52:$C$62</c:f>
              <c:numCache>
                <c:formatCode>#,##0.0</c:formatCode>
                <c:ptCount val="11"/>
                <c:pt idx="0">
                  <c:v>51.326993254450947</c:v>
                </c:pt>
                <c:pt idx="1">
                  <c:v>5.888532566626119</c:v>
                </c:pt>
                <c:pt idx="2">
                  <c:v>5.7668915183014482</c:v>
                </c:pt>
                <c:pt idx="3">
                  <c:v>4.2408492756828489</c:v>
                </c:pt>
                <c:pt idx="4">
                  <c:v>4.008625456153931</c:v>
                </c:pt>
                <c:pt idx="5">
                  <c:v>3.9643923476722325</c:v>
                </c:pt>
                <c:pt idx="6">
                  <c:v>2.344354749530023</c:v>
                </c:pt>
                <c:pt idx="7">
                  <c:v>2.0623686829591947</c:v>
                </c:pt>
                <c:pt idx="8">
                  <c:v>1.9186110803936747</c:v>
                </c:pt>
                <c:pt idx="9">
                  <c:v>1.3822846400530795</c:v>
                </c:pt>
                <c:pt idx="10">
                  <c:v>17.096096428176487</c:v>
                </c:pt>
              </c:numCache>
            </c:numRef>
          </c:val>
          <c:extLst>
            <c:ext xmlns:c16="http://schemas.microsoft.com/office/drawing/2014/chart" uri="{C3380CC4-5D6E-409C-BE32-E72D297353CC}">
              <c16:uniqueId val="{00000000-1A83-4E54-BF3A-F5A9BC5B238E}"/>
            </c:ext>
          </c:extLst>
        </c:ser>
        <c:ser>
          <c:idx val="0"/>
          <c:order val="1"/>
          <c:dPt>
            <c:idx val="0"/>
            <c:bubble3D val="0"/>
            <c:spPr>
              <a:solidFill>
                <a:schemeClr val="accent1"/>
              </a:solidFill>
              <a:ln w="19050">
                <a:solidFill>
                  <a:schemeClr val="lt1"/>
                </a:solidFill>
              </a:ln>
              <a:effectLst/>
            </c:spPr>
            <c:extLst>
              <c:ext xmlns:c16="http://schemas.microsoft.com/office/drawing/2014/chart" uri="{C3380CC4-5D6E-409C-BE32-E72D297353CC}">
                <c16:uniqueId val="{00000002-1A83-4E54-BF3A-F5A9BC5B238E}"/>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4-1A83-4E54-BF3A-F5A9BC5B238E}"/>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6-1A83-4E54-BF3A-F5A9BC5B238E}"/>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8-1A83-4E54-BF3A-F5A9BC5B238E}"/>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A-1A83-4E54-BF3A-F5A9BC5B238E}"/>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C-1A83-4E54-BF3A-F5A9BC5B238E}"/>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E-1A83-4E54-BF3A-F5A9BC5B238E}"/>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10-1A83-4E54-BF3A-F5A9BC5B238E}"/>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2-1A83-4E54-BF3A-F5A9BC5B238E}"/>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14-1A83-4E54-BF3A-F5A9BC5B238E}"/>
              </c:ext>
            </c:extLst>
          </c:dPt>
          <c:dPt>
            <c:idx val="10"/>
            <c:bubble3D val="0"/>
            <c:spPr>
              <a:solidFill>
                <a:schemeClr val="accent5">
                  <a:lumMod val="60000"/>
                </a:schemeClr>
              </a:solidFill>
              <a:ln w="19050">
                <a:solidFill>
                  <a:schemeClr val="lt1"/>
                </a:solidFill>
              </a:ln>
              <a:effectLst/>
            </c:spPr>
            <c:extLst>
              <c:ext xmlns:c16="http://schemas.microsoft.com/office/drawing/2014/chart" uri="{C3380CC4-5D6E-409C-BE32-E72D297353CC}">
                <c16:uniqueId val="{00000016-1A83-4E54-BF3A-F5A9BC5B238E}"/>
              </c:ext>
            </c:extLst>
          </c:dPt>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tr-TR"/>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'HAM ÇELİK ÜRETİMİ-2'!$B$34:$B$44</c:f>
              <c:strCache>
                <c:ptCount val="11"/>
                <c:pt idx="0">
                  <c:v>Çin</c:v>
                </c:pt>
                <c:pt idx="1">
                  <c:v>Hindistan</c:v>
                </c:pt>
                <c:pt idx="2">
                  <c:v>Japonya</c:v>
                </c:pt>
                <c:pt idx="3">
                  <c:v>ABD</c:v>
                </c:pt>
                <c:pt idx="4">
                  <c:v>Güney Kore</c:v>
                </c:pt>
                <c:pt idx="5">
                  <c:v>Rusya</c:v>
                </c:pt>
                <c:pt idx="6">
                  <c:v>Almanya</c:v>
                </c:pt>
                <c:pt idx="7">
                  <c:v>Türkiye</c:v>
                </c:pt>
                <c:pt idx="8">
                  <c:v>Brezilya</c:v>
                </c:pt>
                <c:pt idx="9">
                  <c:v>İran</c:v>
                </c:pt>
                <c:pt idx="10">
                  <c:v>Diğer</c:v>
                </c:pt>
              </c:strCache>
            </c:strRef>
          </c:cat>
          <c:val>
            <c:numRef>
              <c:f>'HAM ÇELİK ÜRETİMİ-2'!$C$34:$C$44</c:f>
              <c:numCache>
                <c:formatCode>#,##0.0</c:formatCode>
                <c:ptCount val="11"/>
                <c:pt idx="0">
                  <c:v>50.346860908775582</c:v>
                </c:pt>
                <c:pt idx="1">
                  <c:v>5.8677303734535791</c:v>
                </c:pt>
                <c:pt idx="2">
                  <c:v>6.0527228581338886</c:v>
                </c:pt>
                <c:pt idx="3">
                  <c:v>4.7173083593479017</c:v>
                </c:pt>
                <c:pt idx="4">
                  <c:v>4.1045207538443753</c:v>
                </c:pt>
                <c:pt idx="5">
                  <c:v>4.1334258295756738</c:v>
                </c:pt>
                <c:pt idx="6">
                  <c:v>2.5031795583304426</c:v>
                </c:pt>
                <c:pt idx="7">
                  <c:v>2.1678806798473813</c:v>
                </c:pt>
                <c:pt idx="8">
                  <c:v>1.9886692103133308</c:v>
                </c:pt>
                <c:pt idx="9">
                  <c:v>1.2255752110070528</c:v>
                </c:pt>
                <c:pt idx="10">
                  <c:v>16.892126257370794</c:v>
                </c:pt>
              </c:numCache>
            </c:numRef>
          </c:val>
          <c:extLst>
            <c:ext xmlns:c16="http://schemas.microsoft.com/office/drawing/2014/chart" uri="{C3380CC4-5D6E-409C-BE32-E72D297353CC}">
              <c16:uniqueId val="{00000017-1A83-4E54-BF3A-F5A9BC5B238E}"/>
            </c:ext>
          </c:extLst>
        </c:ser>
        <c:dLbls>
          <c:dLblPos val="bestFit"/>
          <c:showLegendKey val="0"/>
          <c:showVal val="1"/>
          <c:showCatName val="0"/>
          <c:showSerName val="0"/>
          <c:showPercent val="0"/>
          <c:showBubbleSize val="0"/>
          <c:showLeaderLines val="1"/>
        </c:dLbls>
        <c:firstSliceAng val="0"/>
      </c:pieChart>
    </c:plotArea>
    <c:legend>
      <c:legendPos val="b"/>
      <c:layout>
        <c:manualLayout>
          <c:xMode val="edge"/>
          <c:yMode val="edge"/>
          <c:x val="0.1361644262904356"/>
          <c:y val="0.75311242344706919"/>
          <c:w val="0.72639902194251393"/>
          <c:h val="0.2191097987751531"/>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tr-TR"/>
        </a:p>
      </c:txPr>
    </c:legend>
    <c:plotVisOnly val="1"/>
    <c:dispBlanksAs val="gap"/>
    <c:showDLblsOverMax val="0"/>
  </c:chart>
  <c:txPr>
    <a:bodyPr/>
    <a:lstStyle/>
    <a:p>
      <a:pPr>
        <a:defRPr/>
      </a:pPr>
      <a:endParaRPr lang="tr-TR"/>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tr-TR" sz="1600" b="1">
                <a:latin typeface="Arial" panose="020B0604020202020204" pitchFamily="34" charset="0"/>
                <a:cs typeface="Arial" panose="020B0604020202020204" pitchFamily="34" charset="0"/>
              </a:rPr>
              <a:t>2017 yılı Bölgelere Göre Ham Çelik Üretimi (%) </a:t>
            </a: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tr-TR"/>
        </a:p>
      </c:txPr>
    </c:title>
    <c:autoTitleDeleted val="0"/>
    <c:plotArea>
      <c:layout/>
      <c:pieChart>
        <c:varyColors val="1"/>
        <c:ser>
          <c:idx val="0"/>
          <c:order val="0"/>
          <c:explosion val="1"/>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0FC-4641-9986-12E6F254480D}"/>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50FC-4641-9986-12E6F254480D}"/>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50FC-4641-9986-12E6F254480D}"/>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50FC-4641-9986-12E6F254480D}"/>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50FC-4641-9986-12E6F254480D}"/>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50FC-4641-9986-12E6F254480D}"/>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50FC-4641-9986-12E6F254480D}"/>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tr-TR"/>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'BÖLGELERE GÖRE HAM ÇELİK ÜR-TON'!$B$43:$B$49</c:f>
              <c:strCache>
                <c:ptCount val="7"/>
                <c:pt idx="0">
                  <c:v>Asya</c:v>
                </c:pt>
                <c:pt idx="1">
                  <c:v>AB 27</c:v>
                </c:pt>
                <c:pt idx="2">
                  <c:v>Diğer Avrupa</c:v>
                </c:pt>
                <c:pt idx="3">
                  <c:v>Kuzey Amerika</c:v>
                </c:pt>
                <c:pt idx="4">
                  <c:v>Güney Amerika</c:v>
                </c:pt>
                <c:pt idx="5">
                  <c:v>BDT</c:v>
                </c:pt>
                <c:pt idx="6">
                  <c:v>Diğer</c:v>
                </c:pt>
              </c:strCache>
            </c:strRef>
          </c:cat>
          <c:val>
            <c:numRef>
              <c:f>'BÖLGELERE GÖRE HAM ÇELİK ÜR-TON'!$C$43:$C$49</c:f>
              <c:numCache>
                <c:formatCode>#,##0.0</c:formatCode>
                <c:ptCount val="7"/>
                <c:pt idx="0">
                  <c:v>68.871805425804482</c:v>
                </c:pt>
                <c:pt idx="1">
                  <c:v>9.7420060492262728</c:v>
                </c:pt>
                <c:pt idx="2">
                  <c:v>2.3489890207468109</c:v>
                </c:pt>
                <c:pt idx="3">
                  <c:v>6.6921299936177885</c:v>
                </c:pt>
                <c:pt idx="4">
                  <c:v>2.5258872661012091</c:v>
                </c:pt>
                <c:pt idx="5">
                  <c:v>5.8245192530038015</c:v>
                </c:pt>
                <c:pt idx="6">
                  <c:v>3.9946629914996348</c:v>
                </c:pt>
              </c:numCache>
            </c:numRef>
          </c:val>
          <c:extLst>
            <c:ext xmlns:c16="http://schemas.microsoft.com/office/drawing/2014/chart" uri="{C3380CC4-5D6E-409C-BE32-E72D297353CC}">
              <c16:uniqueId val="{0000000E-50FC-4641-9986-12E6F254480D}"/>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0.12448599303573109"/>
          <c:y val="0.77711163655563464"/>
          <c:w val="0.72712342232121374"/>
          <c:h val="0.19956474828401552"/>
        </c:manualLayout>
      </c:layout>
      <c:overlay val="0"/>
      <c:spPr>
        <a:noFill/>
        <a:ln>
          <a:noFill/>
        </a:ln>
        <a:effectLst/>
      </c:spPr>
      <c:txPr>
        <a:bodyPr rot="0" spcFirstLastPara="1" vertOverflow="ellipsis" vert="horz" wrap="square" anchor="ctr" anchorCtr="1"/>
        <a:lstStyle/>
        <a:p>
          <a:pPr>
            <a:defRPr sz="11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tr-TR"/>
        </a:p>
      </c:txPr>
    </c:legend>
    <c:plotVisOnly val="1"/>
    <c:dispBlanksAs val="gap"/>
    <c:showDLblsOverMax val="0"/>
  </c:chart>
  <c:spPr>
    <a:noFill/>
    <a:ln>
      <a:noFill/>
    </a:ln>
    <a:effectLst/>
  </c:spPr>
  <c:txPr>
    <a:bodyPr/>
    <a:lstStyle/>
    <a:p>
      <a:pPr>
        <a:defRPr/>
      </a:pPr>
      <a:endParaRPr lang="tr-TR"/>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tr-TR" sz="1600" b="1">
                <a:latin typeface="Arial" panose="020B0604020202020204" pitchFamily="34" charset="0"/>
                <a:cs typeface="Arial" panose="020B0604020202020204" pitchFamily="34" charset="0"/>
              </a:rPr>
              <a:t>2018 yılı Bölgelere Göre Ham Çelik Üretimi (%) </a:t>
            </a:r>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tr-TR"/>
        </a:p>
      </c:txPr>
    </c:title>
    <c:autoTitleDeleted val="0"/>
    <c:plotArea>
      <c:layout/>
      <c:pieChart>
        <c:varyColors val="1"/>
        <c:ser>
          <c:idx val="1"/>
          <c:order val="0"/>
          <c:explosion val="1"/>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51E-4003-B0B8-E7FDECAC00B2}"/>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251E-4003-B0B8-E7FDECAC00B2}"/>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251E-4003-B0B8-E7FDECAC00B2}"/>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251E-4003-B0B8-E7FDECAC00B2}"/>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251E-4003-B0B8-E7FDECAC00B2}"/>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251E-4003-B0B8-E7FDECAC00B2}"/>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251E-4003-B0B8-E7FDECAC00B2}"/>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tr-TR"/>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'BÖLGELERE GÖRE HAM ÇELİK ÜR-TON'!$B$66:$B$72</c:f>
              <c:strCache>
                <c:ptCount val="7"/>
                <c:pt idx="0">
                  <c:v>Asya</c:v>
                </c:pt>
                <c:pt idx="1">
                  <c:v>AB 27</c:v>
                </c:pt>
                <c:pt idx="2">
                  <c:v>Diğer Avrupa</c:v>
                </c:pt>
                <c:pt idx="3">
                  <c:v>Kuzey Amerika</c:v>
                </c:pt>
                <c:pt idx="4">
                  <c:v>Güney Amerika</c:v>
                </c:pt>
                <c:pt idx="5">
                  <c:v>BDT</c:v>
                </c:pt>
                <c:pt idx="6">
                  <c:v>Diğer</c:v>
                </c:pt>
              </c:strCache>
            </c:strRef>
          </c:cat>
          <c:val>
            <c:numRef>
              <c:f>'BÖLGELERE GÖRE HAM ÇELİK ÜR-TON'!$C$66:$C$72</c:f>
              <c:numCache>
                <c:formatCode>#,##0.0</c:formatCode>
                <c:ptCount val="7"/>
                <c:pt idx="0">
                  <c:v>69.553613489239268</c:v>
                </c:pt>
                <c:pt idx="1">
                  <c:v>9.2928721030270722</c:v>
                </c:pt>
                <c:pt idx="2">
                  <c:v>2.257034676315318</c:v>
                </c:pt>
                <c:pt idx="3">
                  <c:v>6.6629547962747129</c:v>
                </c:pt>
                <c:pt idx="4">
                  <c:v>2.4480098550711817</c:v>
                </c:pt>
                <c:pt idx="5">
                  <c:v>5.5874338995870865</c:v>
                </c:pt>
                <c:pt idx="6">
                  <c:v>4.1980811804853673</c:v>
                </c:pt>
              </c:numCache>
            </c:numRef>
          </c:val>
          <c:extLst>
            <c:ext xmlns:c16="http://schemas.microsoft.com/office/drawing/2014/chart" uri="{C3380CC4-5D6E-409C-BE32-E72D297353CC}">
              <c16:uniqueId val="{0000000E-251E-4003-B0B8-E7FDECAC00B2}"/>
            </c:ext>
          </c:extLst>
        </c:ser>
        <c:ser>
          <c:idx val="0"/>
          <c:order val="1"/>
          <c:explosion val="1"/>
          <c:dPt>
            <c:idx val="0"/>
            <c:bubble3D val="0"/>
            <c:spPr>
              <a:solidFill>
                <a:schemeClr val="accent1"/>
              </a:solidFill>
              <a:ln w="19050">
                <a:solidFill>
                  <a:schemeClr val="lt1"/>
                </a:solidFill>
              </a:ln>
              <a:effectLst/>
            </c:spPr>
            <c:extLst>
              <c:ext xmlns:c16="http://schemas.microsoft.com/office/drawing/2014/chart" uri="{C3380CC4-5D6E-409C-BE32-E72D297353CC}">
                <c16:uniqueId val="{00000010-251E-4003-B0B8-E7FDECAC00B2}"/>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12-251E-4003-B0B8-E7FDECAC00B2}"/>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14-251E-4003-B0B8-E7FDECAC00B2}"/>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16-251E-4003-B0B8-E7FDECAC00B2}"/>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18-251E-4003-B0B8-E7FDECAC00B2}"/>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1A-251E-4003-B0B8-E7FDECAC00B2}"/>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1C-251E-4003-B0B8-E7FDECAC00B2}"/>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tr-TR"/>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'BÖLGELERE GÖRE HAM ÇELİK ÜR-TON'!$B$43:$B$49</c:f>
              <c:strCache>
                <c:ptCount val="7"/>
                <c:pt idx="0">
                  <c:v>Asya</c:v>
                </c:pt>
                <c:pt idx="1">
                  <c:v>AB 27</c:v>
                </c:pt>
                <c:pt idx="2">
                  <c:v>Diğer Avrupa</c:v>
                </c:pt>
                <c:pt idx="3">
                  <c:v>Kuzey Amerika</c:v>
                </c:pt>
                <c:pt idx="4">
                  <c:v>Güney Amerika</c:v>
                </c:pt>
                <c:pt idx="5">
                  <c:v>BDT</c:v>
                </c:pt>
                <c:pt idx="6">
                  <c:v>Diğer</c:v>
                </c:pt>
              </c:strCache>
            </c:strRef>
          </c:cat>
          <c:val>
            <c:numRef>
              <c:f>'BÖLGELERE GÖRE HAM ÇELİK ÜR-TON'!$C$43:$C$49</c:f>
              <c:numCache>
                <c:formatCode>#,##0.0</c:formatCode>
                <c:ptCount val="7"/>
                <c:pt idx="0">
                  <c:v>68.871805425804482</c:v>
                </c:pt>
                <c:pt idx="1">
                  <c:v>9.7420060492262728</c:v>
                </c:pt>
                <c:pt idx="2">
                  <c:v>2.3489890207468109</c:v>
                </c:pt>
                <c:pt idx="3">
                  <c:v>6.6921299936177885</c:v>
                </c:pt>
                <c:pt idx="4">
                  <c:v>2.5258872661012091</c:v>
                </c:pt>
                <c:pt idx="5">
                  <c:v>5.8245192530038015</c:v>
                </c:pt>
                <c:pt idx="6">
                  <c:v>3.9946629914996348</c:v>
                </c:pt>
              </c:numCache>
            </c:numRef>
          </c:val>
          <c:extLst>
            <c:ext xmlns:c16="http://schemas.microsoft.com/office/drawing/2014/chart" uri="{C3380CC4-5D6E-409C-BE32-E72D297353CC}">
              <c16:uniqueId val="{0000001D-251E-4003-B0B8-E7FDECAC00B2}"/>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9.6420604377243466E-2"/>
          <c:y val="0.73733538956548961"/>
          <c:w val="0.70443946112731626"/>
          <c:h val="0.23689971946023569"/>
        </c:manualLayout>
      </c:layout>
      <c:overlay val="0"/>
      <c:spPr>
        <a:noFill/>
        <a:ln>
          <a:noFill/>
        </a:ln>
        <a:effectLst/>
      </c:spPr>
      <c:txPr>
        <a:bodyPr rot="0" spcFirstLastPara="1" vertOverflow="ellipsis" vert="horz" wrap="square" anchor="ctr" anchorCtr="1"/>
        <a:lstStyle/>
        <a:p>
          <a:pPr>
            <a:defRPr sz="1100" b="1" i="0" u="none" strike="noStrike" kern="1200" baseline="0">
              <a:solidFill>
                <a:schemeClr val="tx1">
                  <a:lumMod val="65000"/>
                  <a:lumOff val="35000"/>
                </a:schemeClr>
              </a:solidFill>
              <a:latin typeface="Arial" panose="020B0604020202020204" pitchFamily="34" charset="0"/>
              <a:ea typeface="+mn-ea"/>
              <a:cs typeface="+mn-cs"/>
            </a:defRPr>
          </a:pPr>
          <a:endParaRPr lang="tr-TR"/>
        </a:p>
      </c:txPr>
    </c:legend>
    <c:plotVisOnly val="1"/>
    <c:dispBlanksAs val="gap"/>
    <c:showDLblsOverMax val="0"/>
  </c:chart>
  <c:spPr>
    <a:noFill/>
    <a:ln>
      <a:noFill/>
    </a:ln>
    <a:effectLst/>
  </c:spPr>
  <c:txPr>
    <a:bodyPr/>
    <a:lstStyle/>
    <a:p>
      <a:pPr>
        <a:defRPr/>
      </a:pPr>
      <a:endParaRPr lang="tr-TR"/>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80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tr-TR" sz="2800" b="1" dirty="0">
                <a:latin typeface="Arial" panose="020B0604020202020204" pitchFamily="34" charset="0"/>
                <a:cs typeface="Arial" panose="020B0604020202020204" pitchFamily="34" charset="0"/>
              </a:rPr>
              <a:t>2017 yılı Dünya Demir</a:t>
            </a:r>
            <a:r>
              <a:rPr lang="tr-TR" sz="2800" b="1" baseline="0" dirty="0">
                <a:latin typeface="Arial" panose="020B0604020202020204" pitchFamily="34" charset="0"/>
                <a:cs typeface="Arial" panose="020B0604020202020204" pitchFamily="34" charset="0"/>
              </a:rPr>
              <a:t> Çelik Üretimi Proses Dağılımı (%)</a:t>
            </a:r>
          </a:p>
          <a:p>
            <a:pPr>
              <a:defRPr sz="2800" b="1">
                <a:latin typeface="Arial" panose="020B0604020202020204" pitchFamily="34" charset="0"/>
                <a:cs typeface="Arial" panose="020B0604020202020204" pitchFamily="34" charset="0"/>
              </a:defRPr>
            </a:pPr>
            <a:endParaRPr lang="tr-TR" sz="2800" b="1" dirty="0">
              <a:latin typeface="Arial" panose="020B0604020202020204" pitchFamily="34" charset="0"/>
              <a:cs typeface="Arial" panose="020B0604020202020204" pitchFamily="34" charset="0"/>
            </a:endParaRPr>
          </a:p>
        </c:rich>
      </c:tx>
      <c:layout>
        <c:manualLayout>
          <c:xMode val="edge"/>
          <c:yMode val="edge"/>
          <c:x val="0.18415787134762801"/>
          <c:y val="0"/>
        </c:manualLayout>
      </c:layout>
      <c:overlay val="0"/>
      <c:spPr>
        <a:noFill/>
        <a:ln>
          <a:noFill/>
        </a:ln>
        <a:effectLst/>
      </c:spPr>
      <c:txPr>
        <a:bodyPr rot="0" spcFirstLastPara="1" vertOverflow="ellipsis" vert="horz" wrap="square" anchor="ctr" anchorCtr="1"/>
        <a:lstStyle/>
        <a:p>
          <a:pPr>
            <a:defRPr sz="280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tr-TR"/>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2C4-466A-AC77-A96194D77AE1}"/>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52C4-466A-AC77-A96194D77AE1}"/>
              </c:ext>
            </c:extLst>
          </c:dPt>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tr-TR"/>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'PRODUCTION BY PROCESS'!$J$78:$J$79</c:f>
              <c:strCache>
                <c:ptCount val="2"/>
                <c:pt idx="0">
                  <c:v>EAF (%)</c:v>
                </c:pt>
                <c:pt idx="1">
                  <c:v>BOF (%)</c:v>
                </c:pt>
              </c:strCache>
            </c:strRef>
          </c:cat>
          <c:val>
            <c:numRef>
              <c:f>'PRODUCTION BY PROCESS'!$K$78:$K$79</c:f>
              <c:numCache>
                <c:formatCode>0</c:formatCode>
                <c:ptCount val="2"/>
                <c:pt idx="0">
                  <c:v>28.494401990403418</c:v>
                </c:pt>
                <c:pt idx="1">
                  <c:v>71.505598009596582</c:v>
                </c:pt>
              </c:numCache>
            </c:numRef>
          </c:val>
          <c:extLst>
            <c:ext xmlns:c16="http://schemas.microsoft.com/office/drawing/2014/chart" uri="{C3380CC4-5D6E-409C-BE32-E72D297353CC}">
              <c16:uniqueId val="{00000004-52C4-466A-AC77-A96194D77AE1}"/>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20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tr-TR"/>
        </a:p>
      </c:txPr>
    </c:legend>
    <c:plotVisOnly val="1"/>
    <c:dispBlanksAs val="gap"/>
    <c:showDLblsOverMax val="0"/>
  </c:chart>
  <c:spPr>
    <a:noFill/>
    <a:ln>
      <a:noFill/>
    </a:ln>
    <a:effectLst/>
  </c:spPr>
  <c:txPr>
    <a:bodyPr/>
    <a:lstStyle/>
    <a:p>
      <a:pPr>
        <a:defRPr/>
      </a:pPr>
      <a:endParaRPr lang="tr-TR"/>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00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tr-TR" sz="2000" b="1">
                <a:latin typeface="Arial" panose="020B0604020202020204" pitchFamily="34" charset="0"/>
                <a:cs typeface="Arial" panose="020B0604020202020204" pitchFamily="34" charset="0"/>
              </a:rPr>
              <a:t>Türkiye Ham Çelik Üretimi ve Kapasitesi</a:t>
            </a:r>
          </a:p>
        </c:rich>
      </c:tx>
      <c:overlay val="0"/>
      <c:spPr>
        <a:noFill/>
        <a:ln>
          <a:noFill/>
        </a:ln>
        <a:effectLst/>
      </c:spPr>
      <c:txPr>
        <a:bodyPr rot="0" spcFirstLastPara="1" vertOverflow="ellipsis" vert="horz" wrap="square" anchor="ctr" anchorCtr="1"/>
        <a:lstStyle/>
        <a:p>
          <a:pPr>
            <a:defRPr sz="200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tr-TR"/>
        </a:p>
      </c:txPr>
    </c:title>
    <c:autoTitleDeleted val="0"/>
    <c:plotArea>
      <c:layout/>
      <c:barChart>
        <c:barDir val="col"/>
        <c:grouping val="clustered"/>
        <c:varyColors val="0"/>
        <c:ser>
          <c:idx val="0"/>
          <c:order val="0"/>
          <c:tx>
            <c:strRef>
              <c:f>GRAFİKLER!$A$6</c:f>
              <c:strCache>
                <c:ptCount val="1"/>
                <c:pt idx="0">
                  <c:v>Ham Çelik Kapasitesi </c:v>
                </c:pt>
              </c:strCache>
            </c:strRef>
          </c:tx>
          <c:spPr>
            <a:solidFill>
              <a:schemeClr val="accent1"/>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2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tr-T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GRAFİKLER!$B$5:$J$5</c:f>
              <c:numCache>
                <c:formatCode>General</c:formatCode>
                <c:ptCount val="9"/>
                <c:pt idx="0">
                  <c:v>2010</c:v>
                </c:pt>
                <c:pt idx="1">
                  <c:v>2011</c:v>
                </c:pt>
                <c:pt idx="2">
                  <c:v>2012</c:v>
                </c:pt>
                <c:pt idx="3">
                  <c:v>2013</c:v>
                </c:pt>
                <c:pt idx="4">
                  <c:v>2014</c:v>
                </c:pt>
                <c:pt idx="5">
                  <c:v>2015</c:v>
                </c:pt>
                <c:pt idx="6">
                  <c:v>2016</c:v>
                </c:pt>
                <c:pt idx="7">
                  <c:v>2017</c:v>
                </c:pt>
                <c:pt idx="8">
                  <c:v>2018</c:v>
                </c:pt>
              </c:numCache>
            </c:numRef>
          </c:cat>
          <c:val>
            <c:numRef>
              <c:f>GRAFİKLER!$B$6:$J$6</c:f>
              <c:numCache>
                <c:formatCode>#,##0</c:formatCode>
                <c:ptCount val="9"/>
                <c:pt idx="0">
                  <c:v>42735</c:v>
                </c:pt>
                <c:pt idx="1">
                  <c:v>47085</c:v>
                </c:pt>
                <c:pt idx="2">
                  <c:v>49035</c:v>
                </c:pt>
                <c:pt idx="3">
                  <c:v>49239</c:v>
                </c:pt>
                <c:pt idx="4">
                  <c:v>50213</c:v>
                </c:pt>
                <c:pt idx="5">
                  <c:v>50439</c:v>
                </c:pt>
                <c:pt idx="6">
                  <c:v>51506</c:v>
                </c:pt>
                <c:pt idx="7">
                  <c:v>51190</c:v>
                </c:pt>
                <c:pt idx="8">
                  <c:v>51884</c:v>
                </c:pt>
              </c:numCache>
            </c:numRef>
          </c:val>
          <c:extLst>
            <c:ext xmlns:c16="http://schemas.microsoft.com/office/drawing/2014/chart" uri="{C3380CC4-5D6E-409C-BE32-E72D297353CC}">
              <c16:uniqueId val="{00000000-3252-4348-BE5F-8A8811D60253}"/>
            </c:ext>
          </c:extLst>
        </c:ser>
        <c:ser>
          <c:idx val="1"/>
          <c:order val="1"/>
          <c:tx>
            <c:strRef>
              <c:f>GRAFİKLER!$A$7</c:f>
              <c:strCache>
                <c:ptCount val="1"/>
                <c:pt idx="0">
                  <c:v>Ham Çelik Üretimi </c:v>
                </c:pt>
              </c:strCache>
            </c:strRef>
          </c:tx>
          <c:spPr>
            <a:solidFill>
              <a:schemeClr val="accent2"/>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2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tr-T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GRAFİKLER!$B$5:$J$5</c:f>
              <c:numCache>
                <c:formatCode>General</c:formatCode>
                <c:ptCount val="9"/>
                <c:pt idx="0">
                  <c:v>2010</c:v>
                </c:pt>
                <c:pt idx="1">
                  <c:v>2011</c:v>
                </c:pt>
                <c:pt idx="2">
                  <c:v>2012</c:v>
                </c:pt>
                <c:pt idx="3">
                  <c:v>2013</c:v>
                </c:pt>
                <c:pt idx="4">
                  <c:v>2014</c:v>
                </c:pt>
                <c:pt idx="5">
                  <c:v>2015</c:v>
                </c:pt>
                <c:pt idx="6">
                  <c:v>2016</c:v>
                </c:pt>
                <c:pt idx="7">
                  <c:v>2017</c:v>
                </c:pt>
                <c:pt idx="8">
                  <c:v>2018</c:v>
                </c:pt>
              </c:numCache>
            </c:numRef>
          </c:cat>
          <c:val>
            <c:numRef>
              <c:f>GRAFİKLER!$B$7:$J$7</c:f>
              <c:numCache>
                <c:formatCode>#,##0</c:formatCode>
                <c:ptCount val="9"/>
                <c:pt idx="0">
                  <c:v>29143</c:v>
                </c:pt>
                <c:pt idx="1">
                  <c:v>34107</c:v>
                </c:pt>
                <c:pt idx="2">
                  <c:v>35885</c:v>
                </c:pt>
                <c:pt idx="3">
                  <c:v>34654</c:v>
                </c:pt>
                <c:pt idx="4">
                  <c:v>34035</c:v>
                </c:pt>
                <c:pt idx="5">
                  <c:v>31517</c:v>
                </c:pt>
                <c:pt idx="6">
                  <c:v>33163</c:v>
                </c:pt>
                <c:pt idx="7">
                  <c:v>37524</c:v>
                </c:pt>
                <c:pt idx="8">
                  <c:v>37312</c:v>
                </c:pt>
              </c:numCache>
            </c:numRef>
          </c:val>
          <c:extLst>
            <c:ext xmlns:c16="http://schemas.microsoft.com/office/drawing/2014/chart" uri="{C3380CC4-5D6E-409C-BE32-E72D297353CC}">
              <c16:uniqueId val="{00000001-3252-4348-BE5F-8A8811D60253}"/>
            </c:ext>
          </c:extLst>
        </c:ser>
        <c:dLbls>
          <c:dLblPos val="outEnd"/>
          <c:showLegendKey val="0"/>
          <c:showVal val="1"/>
          <c:showCatName val="0"/>
          <c:showSerName val="0"/>
          <c:showPercent val="0"/>
          <c:showBubbleSize val="0"/>
        </c:dLbls>
        <c:gapWidth val="219"/>
        <c:overlap val="-27"/>
        <c:axId val="324253536"/>
        <c:axId val="339256464"/>
      </c:barChart>
      <c:catAx>
        <c:axId val="3242535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tr-TR"/>
          </a:p>
        </c:txPr>
        <c:crossAx val="339256464"/>
        <c:crosses val="autoZero"/>
        <c:auto val="1"/>
        <c:lblAlgn val="ctr"/>
        <c:lblOffset val="100"/>
        <c:noMultiLvlLbl val="0"/>
      </c:catAx>
      <c:valAx>
        <c:axId val="33925646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sz="1400" b="1">
                    <a:latin typeface="Arial" panose="020B0604020202020204" pitchFamily="34" charset="0"/>
                    <a:cs typeface="Arial" panose="020B0604020202020204" pitchFamily="34" charset="0"/>
                  </a:rPr>
                  <a:t>Bin Ton</a:t>
                </a:r>
              </a:p>
            </c:rich>
          </c:tx>
          <c:overlay val="0"/>
          <c:spPr>
            <a:noFill/>
            <a:ln>
              <a:noFill/>
            </a:ln>
            <a:effectLst/>
          </c:spPr>
          <c:txPr>
            <a:bodyPr rot="-540000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tr-TR"/>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tr-TR"/>
          </a:p>
        </c:txPr>
        <c:crossAx val="3242535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tr-TR"/>
        </a:p>
      </c:txPr>
    </c:legend>
    <c:plotVisOnly val="1"/>
    <c:dispBlanksAs val="gap"/>
    <c:showDLblsOverMax val="0"/>
  </c:chart>
  <c:spPr>
    <a:noFill/>
    <a:ln>
      <a:noFill/>
    </a:ln>
    <a:effectLst/>
  </c:spPr>
  <c:txPr>
    <a:bodyPr/>
    <a:lstStyle/>
    <a:p>
      <a:pPr>
        <a:defRPr/>
      </a:pPr>
      <a:endParaRPr lang="tr-TR"/>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pieChart>
        <c:varyColors val="1"/>
        <c:ser>
          <c:idx val="0"/>
          <c:order val="0"/>
          <c:explosion val="3"/>
          <c:dLbls>
            <c:spPr>
              <a:noFill/>
              <a:ln>
                <a:noFill/>
              </a:ln>
              <a:effectLst/>
            </c:spPr>
            <c:txPr>
              <a:bodyPr/>
              <a:lstStyle/>
              <a:p>
                <a:pPr>
                  <a:defRPr sz="2000" b="1" i="0" baseline="0">
                    <a:latin typeface="Tahoma" panose="020B0604030504040204" pitchFamily="34" charset="0"/>
                  </a:defRPr>
                </a:pPr>
                <a:endParaRPr lang="tr-TR"/>
              </a:p>
            </c:txPr>
            <c:dLblPos val="ctr"/>
            <c:showLegendKey val="0"/>
            <c:showVal val="1"/>
            <c:showCatName val="0"/>
            <c:showSerName val="0"/>
            <c:showPercent val="0"/>
            <c:showBubbleSize val="0"/>
            <c:showLeaderLines val="1"/>
            <c:extLst>
              <c:ext xmlns:c15="http://schemas.microsoft.com/office/drawing/2012/chart" uri="{CE6537A1-D6FC-4f65-9D91-7224C49458BB}"/>
            </c:extLst>
          </c:dLbls>
          <c:cat>
            <c:strRef>
              <c:f>'TÜRKİYE HAM ÇELİK ÜRETİMİ'!$U$43:$U$44</c:f>
              <c:strCache>
                <c:ptCount val="2"/>
                <c:pt idx="0">
                  <c:v>EAF (%)</c:v>
                </c:pt>
                <c:pt idx="1">
                  <c:v>BOF (%)</c:v>
                </c:pt>
              </c:strCache>
            </c:strRef>
          </c:cat>
          <c:val>
            <c:numRef>
              <c:f>'TÜRKİYE HAM ÇELİK ÜRETİMİ'!$V$43:$V$44</c:f>
              <c:numCache>
                <c:formatCode>#,##0</c:formatCode>
                <c:ptCount val="2"/>
                <c:pt idx="0">
                  <c:v>71.821305841924399</c:v>
                </c:pt>
                <c:pt idx="1">
                  <c:v>28.178694158075601</c:v>
                </c:pt>
              </c:numCache>
            </c:numRef>
          </c:val>
          <c:extLst>
            <c:ext xmlns:c16="http://schemas.microsoft.com/office/drawing/2014/chart" uri="{C3380CC4-5D6E-409C-BE32-E72D297353CC}">
              <c16:uniqueId val="{00000000-9C00-439A-9897-DA48C0C17DC0}"/>
            </c:ext>
          </c:extLst>
        </c:ser>
        <c:dLbls>
          <c:showLegendKey val="0"/>
          <c:showVal val="0"/>
          <c:showCatName val="0"/>
          <c:showSerName val="0"/>
          <c:showPercent val="0"/>
          <c:showBubbleSize val="0"/>
          <c:showLeaderLines val="1"/>
        </c:dLbls>
        <c:firstSliceAng val="0"/>
      </c:pieChart>
    </c:plotArea>
    <c:legend>
      <c:legendPos val="b"/>
      <c:overlay val="0"/>
      <c:txPr>
        <a:bodyPr/>
        <a:lstStyle/>
        <a:p>
          <a:pPr>
            <a:defRPr sz="2000" b="1" i="0" baseline="0">
              <a:latin typeface="Tahoma" panose="020B0604030504040204" pitchFamily="34" charset="0"/>
            </a:defRPr>
          </a:pPr>
          <a:endParaRPr lang="tr-TR"/>
        </a:p>
      </c:txPr>
    </c:legend>
    <c:plotVisOnly val="1"/>
    <c:dispBlanksAs val="gap"/>
    <c:showDLblsOverMax val="0"/>
  </c:chart>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pieChart>
        <c:varyColors val="1"/>
        <c:ser>
          <c:idx val="0"/>
          <c:order val="0"/>
          <c:explosion val="2"/>
          <c:dLbls>
            <c:spPr>
              <a:noFill/>
              <a:ln>
                <a:noFill/>
              </a:ln>
              <a:effectLst/>
            </c:spPr>
            <c:txPr>
              <a:bodyPr/>
              <a:lstStyle/>
              <a:p>
                <a:pPr>
                  <a:defRPr sz="2000" b="1" i="0" baseline="0">
                    <a:latin typeface="Tahoma" panose="020B0604030504040204" pitchFamily="34" charset="0"/>
                  </a:defRPr>
                </a:pPr>
                <a:endParaRPr lang="tr-TR"/>
              </a:p>
            </c:txPr>
            <c:dLblPos val="ctr"/>
            <c:showLegendKey val="0"/>
            <c:showVal val="1"/>
            <c:showCatName val="0"/>
            <c:showSerName val="0"/>
            <c:showPercent val="0"/>
            <c:showBubbleSize val="0"/>
            <c:showLeaderLines val="1"/>
            <c:extLst>
              <c:ext xmlns:c15="http://schemas.microsoft.com/office/drawing/2012/chart" uri="{CE6537A1-D6FC-4f65-9D91-7224C49458BB}"/>
            </c:extLst>
          </c:dLbls>
          <c:cat>
            <c:strRef>
              <c:f>'TÜRKİYE HAM ÇELİK ÜRETİMİ'!$U$49:$U$50</c:f>
              <c:strCache>
                <c:ptCount val="2"/>
                <c:pt idx="0">
                  <c:v>EAF (%)</c:v>
                </c:pt>
                <c:pt idx="1">
                  <c:v>BOF (%)</c:v>
                </c:pt>
              </c:strCache>
            </c:strRef>
          </c:cat>
          <c:val>
            <c:numRef>
              <c:f>'TÜRKİYE HAM ÇELİK ÜRETİMİ'!$V$49:$V$50</c:f>
              <c:numCache>
                <c:formatCode>#,##0</c:formatCode>
                <c:ptCount val="2"/>
                <c:pt idx="0">
                  <c:v>69.168900804289549</c:v>
                </c:pt>
                <c:pt idx="1">
                  <c:v>30.831099195710461</c:v>
                </c:pt>
              </c:numCache>
            </c:numRef>
          </c:val>
          <c:extLst>
            <c:ext xmlns:c16="http://schemas.microsoft.com/office/drawing/2014/chart" uri="{C3380CC4-5D6E-409C-BE32-E72D297353CC}">
              <c16:uniqueId val="{00000000-9A32-4E73-B769-B7F7DB3DC88C}"/>
            </c:ext>
          </c:extLst>
        </c:ser>
        <c:dLbls>
          <c:showLegendKey val="0"/>
          <c:showVal val="0"/>
          <c:showCatName val="0"/>
          <c:showSerName val="0"/>
          <c:showPercent val="0"/>
          <c:showBubbleSize val="0"/>
          <c:showLeaderLines val="1"/>
        </c:dLbls>
        <c:firstSliceAng val="0"/>
      </c:pieChart>
    </c:plotArea>
    <c:legend>
      <c:legendPos val="b"/>
      <c:overlay val="0"/>
      <c:txPr>
        <a:bodyPr/>
        <a:lstStyle/>
        <a:p>
          <a:pPr>
            <a:defRPr sz="2000" b="1" i="0" baseline="0">
              <a:latin typeface="Tahoma" panose="020B0604030504040204" pitchFamily="34" charset="0"/>
            </a:defRPr>
          </a:pPr>
          <a:endParaRPr lang="tr-TR"/>
        </a:p>
      </c:txPr>
    </c:legend>
    <c:plotVisOnly val="1"/>
    <c:dispBlanksAs val="gap"/>
    <c:showDLblsOverMax val="0"/>
  </c:chart>
  <c:externalData r:id="rId2">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 dir="row">'HAM ÇELİK ÜRETİMİ-2'!$C$68:$L$68</cx:f>
        <cx:lvl ptCount="10">
          <cx:pt idx="0">Çin</cx:pt>
          <cx:pt idx="1">Hindistan</cx:pt>
          <cx:pt idx="2">Japonya</cx:pt>
          <cx:pt idx="3">ABD</cx:pt>
          <cx:pt idx="4">Güney Kore</cx:pt>
          <cx:pt idx="5">Rusya</cx:pt>
          <cx:pt idx="6">Almanya</cx:pt>
          <cx:pt idx="7">Türkiye</cx:pt>
          <cx:pt idx="8">Brezilya</cx:pt>
          <cx:pt idx="9">İran</cx:pt>
        </cx:lvl>
      </cx:strDim>
      <cx:numDim type="val">
        <cx:f dir="row">'HAM ÇELİK ÜRETİMİ-2'!$C$69:$L$69</cx:f>
        <cx:lvl ptCount="10" formatCode="#.##0,0">
          <cx:pt idx="0">6.5908829946032812</cx:pt>
          <cx:pt idx="1">4.9261083743842367</cx:pt>
          <cx:pt idx="2">-0.38204393505253648</cx:pt>
          <cx:pt idx="3">6.2475490196078427</cx:pt>
          <cx:pt idx="4">2.112676056338028</cx:pt>
          <cx:pt idx="5">0.27972027972028368</cx:pt>
          <cx:pt idx="6">-2.0785219399538075</cx:pt>
          <cx:pt idx="7">-0.53333333333334099</cx:pt>
          <cx:pt idx="8">0.87209302325582638</cx:pt>
          <cx:pt idx="9">17.924528301886795</cx:pt>
        </cx:lvl>
      </cx:numDim>
    </cx:data>
  </cx:chartData>
  <cx:chart>
    <cx:title pos="t" align="ctr" overlay="0">
      <cx:tx>
        <cx:txData>
          <cx:v>2018 yılı Dünya Ham Çelik Üretimi (Artış-Azalış)</cx:v>
        </cx:txData>
      </cx:tx>
      <cx:txPr>
        <a:bodyPr spcFirstLastPara="1" vertOverflow="ellipsis" horzOverflow="overflow" wrap="square" lIns="0" tIns="0" rIns="0" bIns="0" anchor="ctr" anchorCtr="1"/>
        <a:lstStyle/>
        <a:p>
          <a:pPr algn="ctr" rtl="0">
            <a:defRPr sz="2000" b="1">
              <a:latin typeface="Arial" panose="020B0604020202020204" pitchFamily="34" charset="0"/>
              <a:ea typeface="Arial" panose="020B0604020202020204" pitchFamily="34" charset="0"/>
              <a:cs typeface="Arial" panose="020B0604020202020204" pitchFamily="34" charset="0"/>
            </a:defRPr>
          </a:pPr>
          <a:r>
            <a:rPr lang="tr-TR" sz="2000" b="1" i="0" u="none" strike="noStrike" baseline="0">
              <a:solidFill>
                <a:sysClr val="windowText" lastClr="000000">
                  <a:lumMod val="65000"/>
                  <a:lumOff val="35000"/>
                </a:sysClr>
              </a:solidFill>
              <a:latin typeface="Arial" panose="020B0604020202020204" pitchFamily="34" charset="0"/>
              <a:cs typeface="Arial" panose="020B0604020202020204" pitchFamily="34" charset="0"/>
            </a:rPr>
            <a:t>2018 yılı Dünya Ham Çelik Üretimi (Artış-Azalış)</a:t>
          </a:r>
        </a:p>
      </cx:txPr>
    </cx:title>
    <cx:plotArea>
      <cx:plotAreaRegion>
        <cx:series layoutId="waterfall" uniqueId="{6366D7C1-D134-42F0-A89F-4B7AD7DE753E}">
          <cx:dataLabels pos="outEnd">
            <cx:txPr>
              <a:bodyPr spcFirstLastPara="1" vertOverflow="ellipsis" horzOverflow="overflow" wrap="square" lIns="0" tIns="0" rIns="0" bIns="0" anchor="ctr" anchorCtr="1"/>
              <a:lstStyle/>
              <a:p>
                <a:pPr algn="ctr" rtl="0">
                  <a:defRPr sz="1800" b="1">
                    <a:latin typeface="Arial" panose="020B0604020202020204" pitchFamily="34" charset="0"/>
                    <a:ea typeface="Arial" panose="020B0604020202020204" pitchFamily="34" charset="0"/>
                    <a:cs typeface="Arial" panose="020B0604020202020204" pitchFamily="34" charset="0"/>
                  </a:defRPr>
                </a:pPr>
                <a:endParaRPr lang="tr-TR" sz="1800" b="1" i="0" u="none" strike="noStrike" baseline="0">
                  <a:solidFill>
                    <a:sysClr val="windowText" lastClr="000000">
                      <a:lumMod val="65000"/>
                      <a:lumOff val="35000"/>
                    </a:sysClr>
                  </a:solidFill>
                  <a:latin typeface="Arial" panose="020B0604020202020204" pitchFamily="34" charset="0"/>
                  <a:cs typeface="Arial" panose="020B0604020202020204" pitchFamily="34" charset="0"/>
                </a:endParaRPr>
              </a:p>
            </cx:txPr>
            <cx:visibility seriesName="0" categoryName="0" value="1"/>
          </cx:dataLabels>
          <cx:dataId val="0"/>
          <cx:layoutPr>
            <cx:subtotals/>
          </cx:layoutPr>
        </cx:series>
      </cx:plotAreaRegion>
      <cx:axis id="0">
        <cx:catScaling gapWidth="0.5"/>
        <cx:tickLabels/>
        <cx:txPr>
          <a:bodyPr spcFirstLastPara="1" vertOverflow="ellipsis" horzOverflow="overflow" wrap="square" lIns="0" tIns="0" rIns="0" bIns="0" anchor="ctr" anchorCtr="1"/>
          <a:lstStyle/>
          <a:p>
            <a:pPr algn="ctr" rtl="0">
              <a:defRPr sz="1400" b="1">
                <a:latin typeface="Arial" panose="020B0604020202020204" pitchFamily="34" charset="0"/>
                <a:ea typeface="Arial" panose="020B0604020202020204" pitchFamily="34" charset="0"/>
                <a:cs typeface="Arial" panose="020B0604020202020204" pitchFamily="34" charset="0"/>
              </a:defRPr>
            </a:pPr>
            <a:endParaRPr lang="tr-TR" sz="1400" b="1" i="0" u="none" strike="noStrike" baseline="0">
              <a:solidFill>
                <a:sysClr val="windowText" lastClr="000000">
                  <a:lumMod val="65000"/>
                  <a:lumOff val="35000"/>
                </a:sysClr>
              </a:solidFill>
              <a:latin typeface="Arial" panose="020B0604020202020204" pitchFamily="34" charset="0"/>
              <a:cs typeface="Arial" panose="020B0604020202020204" pitchFamily="34" charset="0"/>
            </a:endParaRPr>
          </a:p>
        </cx:txPr>
      </cx:axis>
      <cx:axis id="1">
        <cx:valScaling/>
        <cx:title>
          <cx:tx>
            <cx:txData>
              <cx:v>%</cx:v>
            </cx:txData>
          </cx:tx>
          <cx:txPr>
            <a:bodyPr spcFirstLastPara="1" vertOverflow="ellipsis" horzOverflow="overflow" wrap="square" lIns="0" tIns="0" rIns="0" bIns="0" anchor="ctr" anchorCtr="1"/>
            <a:lstStyle/>
            <a:p>
              <a:pPr algn="ctr" rtl="0">
                <a:defRPr sz="1400" b="1">
                  <a:latin typeface="Arial" panose="020B0604020202020204" pitchFamily="34" charset="0"/>
                  <a:ea typeface="Arial" panose="020B0604020202020204" pitchFamily="34" charset="0"/>
                  <a:cs typeface="Arial" panose="020B0604020202020204" pitchFamily="34" charset="0"/>
                </a:defRPr>
              </a:pPr>
              <a:r>
                <a:rPr lang="tr-TR" sz="1400" b="1" i="0" u="none" strike="noStrike" baseline="0">
                  <a:solidFill>
                    <a:sysClr val="windowText" lastClr="000000">
                      <a:lumMod val="65000"/>
                      <a:lumOff val="35000"/>
                    </a:sysClr>
                  </a:solidFill>
                  <a:latin typeface="Arial" panose="020B0604020202020204" pitchFamily="34" charset="0"/>
                  <a:cs typeface="Arial" panose="020B0604020202020204" pitchFamily="34" charset="0"/>
                </a:rPr>
                <a:t>%</a:t>
              </a:r>
            </a:p>
          </cx:txPr>
        </cx:title>
        <cx:majorGridlines/>
        <cx:tickLabels/>
        <cx:txPr>
          <a:bodyPr spcFirstLastPara="1" vertOverflow="ellipsis" horzOverflow="overflow" wrap="square" lIns="0" tIns="0" rIns="0" bIns="0" anchor="ctr" anchorCtr="1"/>
          <a:lstStyle/>
          <a:p>
            <a:pPr algn="ctr" rtl="0">
              <a:defRPr sz="1400" b="1">
                <a:latin typeface="Arial" panose="020B0604020202020204" pitchFamily="34" charset="0"/>
                <a:ea typeface="Arial" panose="020B0604020202020204" pitchFamily="34" charset="0"/>
                <a:cs typeface="Arial" panose="020B0604020202020204" pitchFamily="34" charset="0"/>
              </a:defRPr>
            </a:pPr>
            <a:endParaRPr lang="tr-TR" sz="1400" b="1" i="0" u="none" strike="noStrike" baseline="0">
              <a:solidFill>
                <a:sysClr val="windowText" lastClr="000000">
                  <a:lumMod val="65000"/>
                  <a:lumOff val="35000"/>
                </a:sysClr>
              </a:solidFill>
              <a:latin typeface="Arial" panose="020B0604020202020204" pitchFamily="34" charset="0"/>
              <a:cs typeface="Arial" panose="020B0604020202020204" pitchFamily="34" charset="0"/>
            </a:endParaRPr>
          </a:p>
        </cx:txPr>
      </cx:axis>
    </cx:plotArea>
    <cx:legend pos="b" align="ctr" overlay="0">
      <cx:txPr>
        <a:bodyPr spcFirstLastPara="1" vertOverflow="ellipsis" horzOverflow="overflow" wrap="square" lIns="0" tIns="0" rIns="0" bIns="0" anchor="ctr" anchorCtr="1"/>
        <a:lstStyle/>
        <a:p>
          <a:pPr algn="ctr" rtl="0">
            <a:defRPr sz="1800" b="1">
              <a:latin typeface="Arial" panose="020B0604020202020204" pitchFamily="34" charset="0"/>
              <a:ea typeface="Arial" panose="020B0604020202020204" pitchFamily="34" charset="0"/>
              <a:cs typeface="Arial" panose="020B0604020202020204" pitchFamily="34" charset="0"/>
            </a:defRPr>
          </a:pPr>
          <a:endParaRPr lang="tr-TR" sz="1800" b="1" i="0" u="none" strike="noStrike" baseline="0">
            <a:solidFill>
              <a:sysClr val="windowText" lastClr="000000">
                <a:lumMod val="65000"/>
                <a:lumOff val="35000"/>
              </a:sysClr>
            </a:solidFill>
            <a:latin typeface="Arial" panose="020B0604020202020204" pitchFamily="34" charset="0"/>
            <a:cs typeface="Arial" panose="020B0604020202020204" pitchFamily="34" charset="0"/>
          </a:endParaRPr>
        </a:p>
      </cx:txPr>
    </cx:legend>
  </cx:chart>
  <cx:clrMapOvr bg1="lt1" tx1="dk1" bg2="lt2" tx2="dk2" accent1="accent1" accent2="accent2" accent3="accent3" accent4="accent4" accent5="accent5" accent6="accent6" hlink="hlink" folHlink="folHlink"/>
</cx:chartSpace>
</file>

<file path=ppt/charts/chartEx2.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 dir="row">'İHRACAT-2'!$B$80:$H$80</cx:f>
        <cx:lvl ptCount="7">
          <cx:pt idx="0">ABD</cx:pt>
          <cx:pt idx="1">AB</cx:pt>
          <cx:pt idx="2">BDT</cx:pt>
          <cx:pt idx="3">KUZEY AFRİKA</cx:pt>
          <cx:pt idx="4">ORTA DOĞU  KÖRFEZ</cx:pt>
          <cx:pt idx="5">UZAK DOĞU GÜNEY ASYA</cx:pt>
          <cx:pt idx="6">DİĞER</cx:pt>
        </cx:lvl>
      </cx:strDim>
      <cx:numDim type="val">
        <cx:f dir="row">'İHRACAT-2'!$B$81:$H$81</cx:f>
        <cx:lvl ptCount="7" formatCode="#.##0,0">
          <cx:pt idx="0">-36.358605423353623</cx:pt>
          <cx:pt idx="1">49.021542509455678</cx:pt>
          <cx:pt idx="2">-2.4213075060532687</cx:pt>
          <cx:pt idx="3">7.4694140373470708</cx:pt>
          <cx:pt idx="4">-4.7193877551020407</cx:pt>
          <cx:pt idx="5">45.440000000000005</cx:pt>
          <cx:pt idx="6">28.81510813280536</cx:pt>
        </cx:lvl>
      </cx:numDim>
    </cx:data>
  </cx:chartData>
  <cx:chart>
    <cx:title pos="t" align="ctr" overlay="0">
      <cx:tx>
        <cx:txData>
          <cx:v>Bölgelere Göre Çelik İhracatı-Miktar (2018-2017 Farkı)</cx:v>
        </cx:txData>
      </cx:tx>
      <cx:txPr>
        <a:bodyPr spcFirstLastPara="1" vertOverflow="ellipsis" horzOverflow="overflow" wrap="square" lIns="0" tIns="0" rIns="0" bIns="0" anchor="ctr" anchorCtr="1"/>
        <a:lstStyle/>
        <a:p>
          <a:pPr algn="ctr" rtl="0">
            <a:defRPr sz="2400"/>
          </a:pPr>
          <a:r>
            <a:rPr lang="tr-TR" sz="2400" b="1" i="0" u="none" strike="noStrike" baseline="0">
              <a:solidFill>
                <a:sysClr val="windowText" lastClr="000000">
                  <a:lumMod val="75000"/>
                  <a:lumOff val="25000"/>
                </a:sysClr>
              </a:solidFill>
              <a:latin typeface="Calibri" panose="020F0502020204030204"/>
            </a:rPr>
            <a:t>Bölgelere Göre Çelik İhracatı-Miktar (2018-2017 Farkı)</a:t>
          </a:r>
        </a:p>
      </cx:txPr>
    </cx:title>
    <cx:plotArea>
      <cx:plotAreaRegion>
        <cx:series layoutId="waterfall" uniqueId="{50799FED-0895-4E99-A29C-958EA2B51C50}">
          <cx:dataLabels pos="outEnd">
            <cx:txPr>
              <a:bodyPr spcFirstLastPara="1" vertOverflow="ellipsis" horzOverflow="overflow" wrap="square" lIns="0" tIns="0" rIns="0" bIns="0" anchor="ctr" anchorCtr="1"/>
              <a:lstStyle/>
              <a:p>
                <a:pPr algn="ctr" rtl="0">
                  <a:defRPr sz="1400" b="1">
                    <a:latin typeface="Arial" panose="020B0604020202020204" pitchFamily="34" charset="0"/>
                    <a:ea typeface="Arial" panose="020B0604020202020204" pitchFamily="34" charset="0"/>
                    <a:cs typeface="Arial" panose="020B0604020202020204" pitchFamily="34" charset="0"/>
                  </a:defRPr>
                </a:pPr>
                <a:endParaRPr lang="tr-TR" sz="1400" b="1" i="0" u="none" strike="noStrike" baseline="0">
                  <a:solidFill>
                    <a:sysClr val="windowText" lastClr="000000"/>
                  </a:solidFill>
                  <a:latin typeface="Arial" panose="020B0604020202020204" pitchFamily="34" charset="0"/>
                  <a:cs typeface="Arial" panose="020B0604020202020204" pitchFamily="34" charset="0"/>
                </a:endParaRPr>
              </a:p>
            </cx:txPr>
            <cx:visibility seriesName="0" categoryName="0" value="1"/>
          </cx:dataLabels>
          <cx:dataId val="0"/>
          <cx:layoutPr>
            <cx:visibility connectorLines="0"/>
            <cx:subtotals/>
          </cx:layoutPr>
        </cx:series>
      </cx:plotAreaRegion>
      <cx:axis id="0">
        <cx:catScaling gapWidth="0.25"/>
        <cx:tickLabels/>
        <cx:txPr>
          <a:bodyPr spcFirstLastPara="1" vertOverflow="ellipsis" horzOverflow="overflow" wrap="square" lIns="0" tIns="0" rIns="0" bIns="0" anchor="ctr" anchorCtr="1"/>
          <a:lstStyle/>
          <a:p>
            <a:pPr algn="ctr" rtl="0">
              <a:defRPr sz="1200" b="1">
                <a:latin typeface="Arial" panose="020B0604020202020204" pitchFamily="34" charset="0"/>
                <a:ea typeface="Arial" panose="020B0604020202020204" pitchFamily="34" charset="0"/>
                <a:cs typeface="Arial" panose="020B0604020202020204" pitchFamily="34" charset="0"/>
              </a:defRPr>
            </a:pPr>
            <a:endParaRPr lang="tr-TR" sz="1200" b="1" i="0" u="none" strike="noStrike" baseline="0">
              <a:solidFill>
                <a:sysClr val="windowText" lastClr="000000">
                  <a:lumMod val="75000"/>
                  <a:lumOff val="25000"/>
                </a:sysClr>
              </a:solidFill>
              <a:latin typeface="Arial" panose="020B0604020202020204" pitchFamily="34" charset="0"/>
              <a:cs typeface="Arial" panose="020B0604020202020204" pitchFamily="34" charset="0"/>
            </a:endParaRPr>
          </a:p>
        </cx:txPr>
      </cx:axis>
      <cx:axis id="1" hidden="1">
        <cx:valScaling/>
        <cx:title>
          <cx:tx>
            <cx:txData>
              <cx:v>%</cx:v>
            </cx:txData>
          </cx:tx>
          <cx:txPr>
            <a:bodyPr spcFirstLastPara="1" vertOverflow="ellipsis" horzOverflow="overflow" wrap="square" lIns="0" tIns="0" rIns="0" bIns="0" anchor="ctr" anchorCtr="1"/>
            <a:lstStyle/>
            <a:p>
              <a:pPr algn="ctr" rtl="0">
                <a:defRPr/>
              </a:pPr>
              <a:r>
                <a:rPr lang="tr-TR" sz="900" b="0" i="0" u="none" strike="noStrike" baseline="0">
                  <a:solidFill>
                    <a:sysClr val="windowText" lastClr="000000">
                      <a:lumMod val="75000"/>
                      <a:lumOff val="25000"/>
                    </a:sysClr>
                  </a:solidFill>
                  <a:latin typeface="Calibri" panose="020F0502020204030204"/>
                </a:rPr>
                <a:t>%</a:t>
              </a:r>
            </a:p>
          </cx:txPr>
        </cx:title>
        <cx:majorGridlines/>
        <cx:tickLabels/>
      </cx:axis>
    </cx:plotArea>
    <cx:legend pos="b" align="ctr" overlay="0">
      <cx:txPr>
        <a:bodyPr spcFirstLastPara="1" vertOverflow="ellipsis" horzOverflow="overflow" wrap="square" lIns="0" tIns="0" rIns="0" bIns="0" anchor="ctr" anchorCtr="1"/>
        <a:lstStyle/>
        <a:p>
          <a:pPr algn="ctr" rtl="0">
            <a:defRPr sz="1600" b="1">
              <a:latin typeface="Arial" panose="020B0604020202020204" pitchFamily="34" charset="0"/>
              <a:ea typeface="Arial" panose="020B0604020202020204" pitchFamily="34" charset="0"/>
              <a:cs typeface="Arial" panose="020B0604020202020204" pitchFamily="34" charset="0"/>
            </a:defRPr>
          </a:pPr>
          <a:endParaRPr lang="tr-TR" sz="1600" b="1" i="0" u="none" strike="noStrike" baseline="0">
            <a:solidFill>
              <a:sysClr val="windowText" lastClr="000000">
                <a:lumMod val="75000"/>
                <a:lumOff val="25000"/>
              </a:sysClr>
            </a:solidFill>
            <a:latin typeface="Arial" panose="020B0604020202020204" pitchFamily="34" charset="0"/>
            <a:cs typeface="Arial" panose="020B0604020202020204" pitchFamily="34" charset="0"/>
          </a:endParaRPr>
        </a:p>
      </cx:txPr>
    </cx:legend>
  </cx:chart>
  <cx:clrMapOvr bg1="lt1" tx1="dk1" bg2="lt2" tx2="dk2" accent1="accent1" accent2="accent2" accent3="accent3" accent4="accent4" accent5="accent5" accent6="accent6" hlink="hlink" folHlink="folHlink"/>
</cx:chartSpace>
</file>

<file path=ppt/charts/chartEx3.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 dir="row">'İTHALAT-2'!$B$79:$H$79</cx:f>
        <cx:lvl ptCount="7">
          <cx:pt idx="0">ABD</cx:pt>
          <cx:pt idx="1">AB</cx:pt>
          <cx:pt idx="2">BDT</cx:pt>
          <cx:pt idx="3">KUZEY AFRİKA</cx:pt>
          <cx:pt idx="4">ORTA DOĞU  KÖRFEZ</cx:pt>
          <cx:pt idx="5">UZAK DÖĞU GÜNEY ASYA</cx:pt>
          <cx:pt idx="6">DİĞER</cx:pt>
        </cx:lvl>
      </cx:strDim>
      <cx:numDim type="val">
        <cx:f dir="row">'İTHALAT-2'!$B$80:$H$80</cx:f>
        <cx:lvl ptCount="7" formatCode="#.##0,0">
          <cx:pt idx="0">-20</cx:pt>
          <cx:pt idx="1">-20.048399106478033</cx:pt>
          <cx:pt idx="2">-3.3898305084745761</cx:pt>
          <cx:pt idx="3">147.25274725274727</cx:pt>
          <cx:pt idx="4">-26.101694915254235</cx:pt>
          <cx:pt idx="5">-11.15771812080537</cx:pt>
          <cx:pt idx="6">-20.515970515970515</cx:pt>
        </cx:lvl>
      </cx:numDim>
    </cx:data>
  </cx:chartData>
  <cx:chart>
    <cx:title pos="t" align="ctr" overlay="0">
      <cx:tx>
        <cx:rich>
          <a:bodyPr spcFirstLastPara="1" vertOverflow="ellipsis" horzOverflow="overflow" wrap="square" lIns="0" tIns="0" rIns="0" bIns="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2400"/>
            </a:pPr>
            <a:r>
              <a:rPr lang="tr-TR" sz="2400" b="1" i="0" u="none" strike="noStrike" baseline="0">
                <a:solidFill>
                  <a:sysClr val="windowText" lastClr="000000">
                    <a:lumMod val="65000"/>
                    <a:lumOff val="35000"/>
                  </a:sysClr>
                </a:solidFill>
                <a:effectLst/>
                <a:latin typeface="Calibri" panose="020F0502020204030204"/>
                <a:ea typeface="Calibri" panose="020F0502020204030204" pitchFamily="34" charset="0"/>
                <a:cs typeface="Calibri" panose="020F0502020204030204" pitchFamily="34" charset="0"/>
              </a:rPr>
              <a:t>Bölgelere Göre Çelik İthalatı-Miktar (2018-2017 Farkı)</a:t>
            </a:r>
            <a:endParaRPr lang="tr-TR" sz="2400" b="0" i="0" u="none" strike="noStrike" baseline="0">
              <a:solidFill>
                <a:sysClr val="windowText" lastClr="000000">
                  <a:lumMod val="65000"/>
                  <a:lumOff val="35000"/>
                </a:sysClr>
              </a:solidFill>
              <a:latin typeface="Calibri" panose="020F0502020204030204"/>
            </a:endParaRPr>
          </a:p>
        </cx:rich>
      </cx:tx>
    </cx:title>
    <cx:plotArea>
      <cx:plotAreaRegion>
        <cx:series layoutId="waterfall" uniqueId="{BD32E84A-F82A-408C-B6A2-95D1CB9287F9}">
          <cx:dataLabels pos="outEnd">
            <cx:txPr>
              <a:bodyPr spcFirstLastPara="1" vertOverflow="ellipsis" horzOverflow="overflow" wrap="square" lIns="0" tIns="0" rIns="0" bIns="0" anchor="ctr" anchorCtr="1"/>
              <a:lstStyle/>
              <a:p>
                <a:pPr algn="ctr" rtl="0">
                  <a:defRPr sz="1600" b="1">
                    <a:latin typeface="Arial" panose="020B0604020202020204" pitchFamily="34" charset="0"/>
                    <a:ea typeface="Arial" panose="020B0604020202020204" pitchFamily="34" charset="0"/>
                    <a:cs typeface="Arial" panose="020B0604020202020204" pitchFamily="34" charset="0"/>
                  </a:defRPr>
                </a:pPr>
                <a:endParaRPr lang="tr-TR" sz="1600" b="1" i="0" u="none" strike="noStrike" baseline="0">
                  <a:solidFill>
                    <a:sysClr val="windowText" lastClr="000000">
                      <a:lumMod val="65000"/>
                      <a:lumOff val="35000"/>
                    </a:sysClr>
                  </a:solidFill>
                  <a:latin typeface="Arial" panose="020B0604020202020204" pitchFamily="34" charset="0"/>
                  <a:cs typeface="Arial" panose="020B0604020202020204" pitchFamily="34" charset="0"/>
                </a:endParaRPr>
              </a:p>
            </cx:txPr>
            <cx:visibility seriesName="0" categoryName="0" value="1"/>
          </cx:dataLabels>
          <cx:dataId val="0"/>
          <cx:layoutPr>
            <cx:subtotals/>
          </cx:layoutPr>
        </cx:series>
      </cx:plotAreaRegion>
      <cx:axis id="0">
        <cx:catScaling gapWidth="0.5"/>
        <cx:tickLabels/>
        <cx:txPr>
          <a:bodyPr spcFirstLastPara="1" vertOverflow="ellipsis" horzOverflow="overflow" wrap="square" lIns="0" tIns="0" rIns="0" bIns="0" anchor="ctr" anchorCtr="1"/>
          <a:lstStyle/>
          <a:p>
            <a:pPr algn="ctr" rtl="0">
              <a:defRPr sz="1200" b="1">
                <a:latin typeface="Arial" panose="020B0604020202020204" pitchFamily="34" charset="0"/>
                <a:ea typeface="Arial" panose="020B0604020202020204" pitchFamily="34" charset="0"/>
                <a:cs typeface="Arial" panose="020B0604020202020204" pitchFamily="34" charset="0"/>
              </a:defRPr>
            </a:pPr>
            <a:endParaRPr lang="tr-TR" sz="1200" b="1" i="0" u="none" strike="noStrike" baseline="0">
              <a:solidFill>
                <a:sysClr val="windowText" lastClr="000000">
                  <a:lumMod val="65000"/>
                  <a:lumOff val="35000"/>
                </a:sysClr>
              </a:solidFill>
              <a:latin typeface="Arial" panose="020B0604020202020204" pitchFamily="34" charset="0"/>
              <a:cs typeface="Arial" panose="020B0604020202020204" pitchFamily="34" charset="0"/>
            </a:endParaRPr>
          </a:p>
        </cx:txPr>
      </cx:axis>
      <cx:axis id="1">
        <cx:valScaling/>
        <cx:title>
          <cx:tx>
            <cx:txData>
              <cx:v>%</cx:v>
            </cx:txData>
          </cx:tx>
          <cx:txPr>
            <a:bodyPr spcFirstLastPara="1" vertOverflow="ellipsis" horzOverflow="overflow" wrap="square" lIns="0" tIns="0" rIns="0" bIns="0" anchor="ctr" anchorCtr="1"/>
            <a:lstStyle/>
            <a:p>
              <a:pPr algn="ctr" rtl="0">
                <a:defRPr sz="1600" b="1">
                  <a:latin typeface="Arial" panose="020B0604020202020204" pitchFamily="34" charset="0"/>
                  <a:ea typeface="Arial" panose="020B0604020202020204" pitchFamily="34" charset="0"/>
                  <a:cs typeface="Arial" panose="020B0604020202020204" pitchFamily="34" charset="0"/>
                </a:defRPr>
              </a:pPr>
              <a:r>
                <a:rPr lang="tr-TR" sz="1600" b="1" i="0" u="none" strike="noStrike" baseline="0">
                  <a:solidFill>
                    <a:sysClr val="windowText" lastClr="000000">
                      <a:lumMod val="65000"/>
                      <a:lumOff val="35000"/>
                    </a:sysClr>
                  </a:solidFill>
                  <a:latin typeface="Arial" panose="020B0604020202020204" pitchFamily="34" charset="0"/>
                  <a:cs typeface="Arial" panose="020B0604020202020204" pitchFamily="34" charset="0"/>
                </a:rPr>
                <a:t>%</a:t>
              </a:r>
            </a:p>
          </cx:txPr>
        </cx:title>
        <cx:majorGridlines/>
        <cx:tickLabels/>
        <cx:txPr>
          <a:bodyPr spcFirstLastPara="1" vertOverflow="ellipsis" horzOverflow="overflow" wrap="square" lIns="0" tIns="0" rIns="0" bIns="0" anchor="ctr" anchorCtr="1"/>
          <a:lstStyle/>
          <a:p>
            <a:pPr algn="ctr" rtl="0">
              <a:defRPr sz="1400" b="1">
                <a:latin typeface="Arial" panose="020B0604020202020204" pitchFamily="34" charset="0"/>
                <a:ea typeface="Arial" panose="020B0604020202020204" pitchFamily="34" charset="0"/>
                <a:cs typeface="Arial" panose="020B0604020202020204" pitchFamily="34" charset="0"/>
              </a:defRPr>
            </a:pPr>
            <a:endParaRPr lang="tr-TR" sz="1400" b="1" i="0" u="none" strike="noStrike" baseline="0">
              <a:solidFill>
                <a:sysClr val="windowText" lastClr="000000">
                  <a:lumMod val="65000"/>
                  <a:lumOff val="35000"/>
                </a:sysClr>
              </a:solidFill>
              <a:latin typeface="Arial" panose="020B0604020202020204" pitchFamily="34" charset="0"/>
              <a:cs typeface="Arial" panose="020B0604020202020204" pitchFamily="34" charset="0"/>
            </a:endParaRPr>
          </a:p>
        </cx:txPr>
      </cx:axis>
    </cx:plotArea>
    <cx:legend pos="b" align="ctr" overlay="0">
      <cx:txPr>
        <a:bodyPr spcFirstLastPara="1" vertOverflow="ellipsis" horzOverflow="overflow" wrap="square" lIns="0" tIns="0" rIns="0" bIns="0" anchor="ctr" anchorCtr="1"/>
        <a:lstStyle/>
        <a:p>
          <a:pPr algn="ctr" rtl="0">
            <a:defRPr sz="1600" b="1">
              <a:latin typeface="Arial" panose="020B0604020202020204" pitchFamily="34" charset="0"/>
              <a:ea typeface="Arial" panose="020B0604020202020204" pitchFamily="34" charset="0"/>
              <a:cs typeface="Arial" panose="020B0604020202020204" pitchFamily="34" charset="0"/>
            </a:defRPr>
          </a:pPr>
          <a:endParaRPr lang="tr-TR" sz="1600" b="1" i="0" u="none" strike="noStrike" baseline="0">
            <a:solidFill>
              <a:sysClr val="windowText" lastClr="000000">
                <a:lumMod val="65000"/>
                <a:lumOff val="35000"/>
              </a:sysClr>
            </a:solidFill>
            <a:latin typeface="Arial" panose="020B0604020202020204" pitchFamily="34" charset="0"/>
            <a:cs typeface="Arial" panose="020B0604020202020204" pitchFamily="34" charset="0"/>
          </a:endParaRPr>
        </a:p>
      </cx:txPr>
    </cx:legend>
  </cx:chart>
  <cx:clrMapOvr bg1="lt1" tx1="dk1" bg2="lt2" tx2="dk2" accent1="accent1" accent2="accent2" accent3="accent3" accent4="accent4" accent5="accent5" accent6="accent6" hlink="hlink" folHlink="folHlink"/>
</cx:chartSpace>
</file>

<file path=ppt/charts/chartEx4.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 dir="row">GRAFİK!$A$4:$J$4</cx:f>
        <cx:lvl ptCount="10">
          <cx:pt idx="0">Çin</cx:pt>
          <cx:pt idx="1">Hindistan</cx:pt>
          <cx:pt idx="2">Japonya</cx:pt>
          <cx:pt idx="3">ABD</cx:pt>
          <cx:pt idx="4">Güney Kore</cx:pt>
          <cx:pt idx="5">Rusya</cx:pt>
          <cx:pt idx="6">Almanya</cx:pt>
          <cx:pt idx="7">Türkiye</cx:pt>
          <cx:pt idx="8">İran</cx:pt>
          <cx:pt idx="9">Dünya</cx:pt>
        </cx:lvl>
      </cx:strDim>
      <cx:numDim type="val">
        <cx:f dir="row">GRAFİK!$A$5:$J$5</cx:f>
        <cx:lvl ptCount="10" formatCode="#.##0,0">
          <cx:pt idx="0">9.3295423814292242</cx:pt>
          <cx:pt idx="1">0.12291189451924688</cx:pt>
          <cx:pt idx="2">-8.2863597778386175</cx:pt>
          <cx:pt idx="3">6.9065375497336952</cx:pt>
          <cx:pt idx="4">1.1047016929999369</cx:pt>
          <cx:pt idx="5">-4.4977901031285201</cx:pt>
          <cx:pt idx="6">-7.6333851020025492</cx:pt>
          <cx:pt idx="7">-16.066901304509628</cx:pt>
          <cx:pt idx="8">1.9748284324559224</cx:pt>
          <cx:pt idx="9">3.7432666232440006</cx:pt>
        </cx:lvl>
      </cx:numDim>
    </cx:data>
  </cx:chartData>
  <cx:chart>
    <cx:title pos="t" align="ctr" overlay="0">
      <cx:tx>
        <cx:txData>
          <cx:v>Önceki Yılla Mukayeseli 2019 Yılı Şubat Birikimli Ham Çelik Üretimleri %</cx:v>
        </cx:txData>
      </cx:tx>
      <cx:txPr>
        <a:bodyPr spcFirstLastPara="1" vertOverflow="ellipsis" horzOverflow="overflow" wrap="square" lIns="0" tIns="0" rIns="0" bIns="0" anchor="ctr" anchorCtr="1"/>
        <a:lstStyle/>
        <a:p>
          <a:pPr algn="ctr" rtl="0">
            <a:defRPr sz="1800" b="1">
              <a:latin typeface="Arial" panose="020B0604020202020204" pitchFamily="34" charset="0"/>
              <a:ea typeface="Arial" panose="020B0604020202020204" pitchFamily="34" charset="0"/>
              <a:cs typeface="Arial" panose="020B0604020202020204" pitchFamily="34" charset="0"/>
            </a:defRPr>
          </a:pPr>
          <a:r>
            <a:rPr lang="tr-TR" sz="1800" b="1" i="0" u="none" strike="noStrike" baseline="0" dirty="0">
              <a:solidFill>
                <a:sysClr val="windowText" lastClr="000000">
                  <a:lumMod val="65000"/>
                  <a:lumOff val="35000"/>
                </a:sysClr>
              </a:solidFill>
              <a:latin typeface="Arial" panose="020B0604020202020204" pitchFamily="34" charset="0"/>
              <a:cs typeface="Arial" panose="020B0604020202020204" pitchFamily="34" charset="0"/>
            </a:rPr>
            <a:t>Önceki Yılla Mukayeseli 2019 Yılı Şubat Birikimli Ham Çelik Üretimleri %</a:t>
          </a:r>
        </a:p>
      </cx:txPr>
    </cx:title>
    <cx:plotArea>
      <cx:plotAreaRegion>
        <cx:series layoutId="waterfall" uniqueId="{F68BB964-4588-4B06-BCB1-4C5B01DEF769}">
          <cx:dataLabels pos="outEnd">
            <cx:txPr>
              <a:bodyPr spcFirstLastPara="1" vertOverflow="ellipsis" horzOverflow="overflow" wrap="square" lIns="0" tIns="0" rIns="0" bIns="0" anchor="ctr" anchorCtr="1"/>
              <a:lstStyle/>
              <a:p>
                <a:pPr algn="ctr" rtl="0">
                  <a:defRPr sz="2000" b="1">
                    <a:latin typeface="Arial" panose="020B0604020202020204" pitchFamily="34" charset="0"/>
                    <a:ea typeface="Arial" panose="020B0604020202020204" pitchFamily="34" charset="0"/>
                    <a:cs typeface="Arial" panose="020B0604020202020204" pitchFamily="34" charset="0"/>
                  </a:defRPr>
                </a:pPr>
                <a:endParaRPr lang="tr-TR" sz="2000" b="1" i="0" u="none" strike="noStrike" baseline="0">
                  <a:solidFill>
                    <a:prstClr val="black">
                      <a:lumMod val="65000"/>
                      <a:lumOff val="35000"/>
                    </a:prstClr>
                  </a:solidFill>
                  <a:latin typeface="Arial" panose="020B0604020202020204" pitchFamily="34" charset="0"/>
                  <a:cs typeface="Arial" panose="020B0604020202020204" pitchFamily="34" charset="0"/>
                </a:endParaRPr>
              </a:p>
            </cx:txPr>
            <cx:visibility seriesName="0" categoryName="0" value="1"/>
          </cx:dataLabels>
          <cx:dataId val="0"/>
          <cx:layoutPr>
            <cx:subtotals/>
          </cx:layoutPr>
        </cx:series>
      </cx:plotAreaRegion>
      <cx:axis id="0">
        <cx:catScaling gapWidth="0.5"/>
        <cx:tickLabels/>
        <cx:txPr>
          <a:bodyPr spcFirstLastPara="1" vertOverflow="ellipsis" horzOverflow="overflow" wrap="square" lIns="0" tIns="0" rIns="0" bIns="0" anchor="ctr" anchorCtr="1"/>
          <a:lstStyle/>
          <a:p>
            <a:pPr algn="ctr" rtl="0">
              <a:defRPr sz="1400" b="1">
                <a:latin typeface="Arial" panose="020B0604020202020204" pitchFamily="34" charset="0"/>
                <a:ea typeface="Arial" panose="020B0604020202020204" pitchFamily="34" charset="0"/>
                <a:cs typeface="Arial" panose="020B0604020202020204" pitchFamily="34" charset="0"/>
              </a:defRPr>
            </a:pPr>
            <a:endParaRPr lang="tr-TR" sz="1400" b="1" i="0" u="none" strike="noStrike" baseline="0">
              <a:solidFill>
                <a:prstClr val="black">
                  <a:lumMod val="65000"/>
                  <a:lumOff val="35000"/>
                </a:prstClr>
              </a:solidFill>
              <a:latin typeface="Arial" panose="020B0604020202020204" pitchFamily="34" charset="0"/>
              <a:cs typeface="Arial" panose="020B0604020202020204" pitchFamily="34" charset="0"/>
            </a:endParaRPr>
          </a:p>
        </cx:txPr>
      </cx:axis>
      <cx:axis id="1">
        <cx:valScaling/>
        <cx:majorGridlines/>
        <cx:tickLabels/>
        <cx:txPr>
          <a:bodyPr spcFirstLastPara="1" vertOverflow="ellipsis" horzOverflow="overflow" wrap="square" lIns="0" tIns="0" rIns="0" bIns="0" anchor="ctr" anchorCtr="1"/>
          <a:lstStyle/>
          <a:p>
            <a:pPr algn="ctr" rtl="0">
              <a:defRPr sz="1400" b="1">
                <a:latin typeface="Arial" panose="020B0604020202020204" pitchFamily="34" charset="0"/>
                <a:ea typeface="Arial" panose="020B0604020202020204" pitchFamily="34" charset="0"/>
                <a:cs typeface="Arial" panose="020B0604020202020204" pitchFamily="34" charset="0"/>
              </a:defRPr>
            </a:pPr>
            <a:endParaRPr lang="tr-TR" sz="1400" b="1" i="0" u="none" strike="noStrike" baseline="0">
              <a:solidFill>
                <a:prstClr val="black">
                  <a:lumMod val="65000"/>
                  <a:lumOff val="35000"/>
                </a:prstClr>
              </a:solidFill>
              <a:latin typeface="Arial" panose="020B0604020202020204" pitchFamily="34" charset="0"/>
              <a:cs typeface="Arial" panose="020B0604020202020204" pitchFamily="34" charset="0"/>
            </a:endParaRPr>
          </a:p>
        </cx:txPr>
      </cx:axis>
    </cx:plotArea>
    <cx:legend pos="b" align="ctr" overlay="0">
      <cx:txPr>
        <a:bodyPr spcFirstLastPara="1" vertOverflow="ellipsis" horzOverflow="overflow" wrap="square" lIns="0" tIns="0" rIns="0" bIns="0" anchor="ctr" anchorCtr="1"/>
        <a:lstStyle/>
        <a:p>
          <a:pPr algn="ctr" rtl="0">
            <a:defRPr sz="1800" b="1">
              <a:latin typeface="Arial" panose="020B0604020202020204" pitchFamily="34" charset="0"/>
              <a:ea typeface="Arial" panose="020B0604020202020204" pitchFamily="34" charset="0"/>
              <a:cs typeface="Arial" panose="020B0604020202020204" pitchFamily="34" charset="0"/>
            </a:defRPr>
          </a:pPr>
          <a:endParaRPr lang="tr-TR" sz="1800" b="1" i="0" u="none" strike="noStrike" baseline="0">
            <a:solidFill>
              <a:prstClr val="black">
                <a:lumMod val="65000"/>
                <a:lumOff val="35000"/>
              </a:prstClr>
            </a:solidFill>
            <a:latin typeface="Arial" panose="020B0604020202020204" pitchFamily="34" charset="0"/>
            <a:cs typeface="Arial" panose="020B0604020202020204" pitchFamily="34" charset="0"/>
          </a:endParaRPr>
        </a:p>
      </cx:txPr>
    </cx:legend>
  </cx:chart>
  <cx:clrMapOvr bg1="lt1" tx1="dk1" bg2="lt2" tx2="dk2" accent1="accent1" accent2="accent2" accent3="accent3" accent4="accent4" accent5="accent5" accent6="accent6" hlink="hlink" folHlink="folHlink"/>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95">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397">
  <cs:axisTitle>
    <cs:lnRef idx="0"/>
    <cs:fillRef idx="0"/>
    <cs:effectRef idx="0"/>
    <cs:fontRef idx="minor">
      <a:schemeClr val="dk1">
        <a:lumMod val="75000"/>
        <a:lumOff val="25000"/>
      </a:schemeClr>
    </cs:fontRef>
    <cs:defRPr sz="9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cs:chartArea>
  <cs:dataLabel>
    <cs:lnRef idx="0"/>
    <cs:fillRef idx="0"/>
    <cs:effectRef idx="0"/>
    <cs:fontRef idx="minor">
      <a:schemeClr val="dk1"/>
    </cs:fontRef>
    <cs:defRPr sz="900"/>
  </cs:dataLabel>
  <cs:dataLabelCallout>
    <cs:lnRef idx="0"/>
    <cs:fillRef idx="0"/>
    <cs:effectRef idx="0"/>
    <cs:fontRef idx="minor">
      <a:schemeClr val="lt1"/>
    </cs:fontRef>
    <cs:spPr>
      <a:solidFill>
        <a:schemeClr val="dk1">
          <a:lumMod val="65000"/>
          <a:lumOff val="35000"/>
          <a:alpha val="75000"/>
        </a:schemeClr>
      </a:solidFill>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2857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75000"/>
            <a:lumOff val="25000"/>
          </a:schemeClr>
        </a:solidFill>
      </a:ln>
    </cs:spPr>
    <cs:defRPr sz="9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lumOff val="10000"/>
              </a:schemeClr>
            </a:gs>
            <a:gs pos="0">
              <a:schemeClr val="lt1">
                <a:lumMod val="75000"/>
                <a:alpha val="36000"/>
                <a:lumOff val="10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cs:seriesAxis>
  <cs:seriesLine>
    <cs:lnRef idx="0"/>
    <cs:fillRef idx="0"/>
    <cs:effectRef idx="0"/>
    <cs:fontRef idx="minor">
      <a:schemeClr val="dk1"/>
    </cs:fontRef>
    <cs:spPr>
      <a:ln w="9525" cap="flat">
        <a:solidFill>
          <a:schemeClr val="bg1">
            <a:lumMod val="50000"/>
          </a:schemeClr>
        </a:solidFill>
        <a:round/>
      </a:ln>
    </cs:spPr>
  </cs:seriesLine>
  <cs:title>
    <cs:lnRef idx="0"/>
    <cs:fillRef idx="0"/>
    <cs:effectRef idx="0"/>
    <cs:fontRef idx="minor">
      <a:schemeClr val="dk1">
        <a:lumMod val="75000"/>
        <a:lumOff val="25000"/>
      </a:schemeClr>
    </cs:fontRef>
    <cs:defRPr sz="1800" b="1"/>
  </cs:title>
  <cs:trendline>
    <cs:lnRef idx="0"/>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75000"/>
        <a:lumOff val="25000"/>
      </a:schemeClr>
    </cs:fontRef>
    <cs:defRPr sz="9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defRPr sz="900"/>
  </cs:valueAxis>
  <cs:wall>
    <cs:lnRef idx="0"/>
    <cs:fillRef idx="0"/>
    <cs:effectRef idx="0"/>
    <cs:fontRef idx="minor">
      <a:schemeClr val="dk1"/>
    </cs:fontRef>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395">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395">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15A29266-C227-461A-B991-5CF2E6CF77CB}" type="datetimeFigureOut">
              <a:rPr lang="tr-TR" smtClean="0"/>
              <a:pPr/>
              <a:t>10.04.2019</a:t>
            </a:fld>
            <a:endParaRPr lang="tr-TR"/>
          </a:p>
        </p:txBody>
      </p:sp>
      <p:sp>
        <p:nvSpPr>
          <p:cNvPr id="4" name="3 Slayt Görüntüsü Yer Tutucusu"/>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79450" y="4714875"/>
            <a:ext cx="5438775" cy="4467225"/>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5 Altbilgi Yer Tutucusu"/>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vl1pPr>
          </a:lstStyle>
          <a:p>
            <a:fld id="{B352DA54-9E68-4501-97CD-3069A0E2AA60}" type="slidenum">
              <a:rPr lang="tr-TR" smtClean="0"/>
              <a:pPr/>
              <a:t>‹#›</a:t>
            </a:fld>
            <a:endParaRPr lang="tr-TR"/>
          </a:p>
        </p:txBody>
      </p:sp>
    </p:spTree>
    <p:extLst>
      <p:ext uri="{BB962C8B-B14F-4D97-AF65-F5344CB8AC3E}">
        <p14:creationId xmlns:p14="http://schemas.microsoft.com/office/powerpoint/2010/main" val="25278773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352DA54-9E68-4501-97CD-3069A0E2AA60}" type="slidenum">
              <a:rPr kumimoji="0" lang="tr-TR"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tr-TR"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7509542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352DA54-9E68-4501-97CD-3069A0E2AA60}" type="slidenum">
              <a:rPr kumimoji="0" lang="tr-TR"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tr-TR"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4492982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352DA54-9E68-4501-97CD-3069A0E2AA60}" type="slidenum">
              <a:rPr kumimoji="0" lang="tr-TR"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tr-TR"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40743033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352DA54-9E68-4501-97CD-3069A0E2AA60}" type="slidenum">
              <a:rPr kumimoji="0" lang="tr-TR"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tr-TR"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719092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352DA54-9E68-4501-97CD-3069A0E2AA60}" type="slidenum">
              <a:rPr kumimoji="0" lang="tr-TR"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tr-TR"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7754705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352DA54-9E68-4501-97CD-3069A0E2AA60}" type="slidenum">
              <a:rPr kumimoji="0" lang="tr-TR"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tr-TR"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6304026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352DA54-9E68-4501-97CD-3069A0E2AA60}" type="slidenum">
              <a:rPr kumimoji="0" lang="tr-TR"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tr-TR"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1859921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352DA54-9E68-4501-97CD-3069A0E2AA60}" type="slidenum">
              <a:rPr kumimoji="0" lang="tr-TR"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tr-TR"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9041806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352DA54-9E68-4501-97CD-3069A0E2AA60}" type="slidenum">
              <a:rPr kumimoji="0" lang="tr-TR"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tr-TR"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7333821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352DA54-9E68-4501-97CD-3069A0E2AA60}" type="slidenum">
              <a:rPr kumimoji="0" lang="tr-TR"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tr-TR"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2334621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B352DA54-9E68-4501-97CD-3069A0E2AA60}" type="slidenum">
              <a:rPr lang="tr-TR" smtClean="0">
                <a:solidFill>
                  <a:prstClr val="black"/>
                </a:solidFill>
              </a:rPr>
              <a:pPr/>
              <a:t>19</a:t>
            </a:fld>
            <a:endParaRPr lang="tr-TR">
              <a:solidFill>
                <a:prstClr val="black"/>
              </a:solidFill>
            </a:endParaRPr>
          </a:p>
        </p:txBody>
      </p:sp>
    </p:spTree>
    <p:extLst>
      <p:ext uri="{BB962C8B-B14F-4D97-AF65-F5344CB8AC3E}">
        <p14:creationId xmlns:p14="http://schemas.microsoft.com/office/powerpoint/2010/main" val="2856937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B352DA54-9E68-4501-97CD-3069A0E2AA60}" type="slidenum">
              <a:rPr lang="tr-TR" smtClean="0"/>
              <a:pPr/>
              <a:t>2</a:t>
            </a:fld>
            <a:endParaRPr lang="tr-TR"/>
          </a:p>
        </p:txBody>
      </p:sp>
    </p:spTree>
    <p:extLst>
      <p:ext uri="{BB962C8B-B14F-4D97-AF65-F5344CB8AC3E}">
        <p14:creationId xmlns:p14="http://schemas.microsoft.com/office/powerpoint/2010/main" val="2856937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B352DA54-9E68-4501-97CD-3069A0E2AA60}" type="slidenum">
              <a:rPr lang="tr-TR" smtClean="0">
                <a:solidFill>
                  <a:prstClr val="black"/>
                </a:solidFill>
              </a:rPr>
              <a:pPr/>
              <a:t>20</a:t>
            </a:fld>
            <a:endParaRPr lang="tr-TR">
              <a:solidFill>
                <a:prstClr val="black"/>
              </a:solidFill>
            </a:endParaRPr>
          </a:p>
        </p:txBody>
      </p:sp>
    </p:spTree>
    <p:extLst>
      <p:ext uri="{BB962C8B-B14F-4D97-AF65-F5344CB8AC3E}">
        <p14:creationId xmlns:p14="http://schemas.microsoft.com/office/powerpoint/2010/main" val="2856937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B352DA54-9E68-4501-97CD-3069A0E2AA60}" type="slidenum">
              <a:rPr lang="tr-TR" smtClean="0">
                <a:solidFill>
                  <a:prstClr val="black"/>
                </a:solidFill>
              </a:rPr>
              <a:pPr/>
              <a:t>21</a:t>
            </a:fld>
            <a:endParaRPr lang="tr-TR">
              <a:solidFill>
                <a:prstClr val="black"/>
              </a:solidFill>
            </a:endParaRPr>
          </a:p>
        </p:txBody>
      </p:sp>
    </p:spTree>
    <p:extLst>
      <p:ext uri="{BB962C8B-B14F-4D97-AF65-F5344CB8AC3E}">
        <p14:creationId xmlns:p14="http://schemas.microsoft.com/office/powerpoint/2010/main" val="2856937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B352DA54-9E68-4501-97CD-3069A0E2AA60}" type="slidenum">
              <a:rPr lang="tr-TR" smtClean="0">
                <a:solidFill>
                  <a:prstClr val="black"/>
                </a:solidFill>
              </a:rPr>
              <a:pPr/>
              <a:t>22</a:t>
            </a:fld>
            <a:endParaRPr lang="tr-TR">
              <a:solidFill>
                <a:prstClr val="black"/>
              </a:solidFill>
            </a:endParaRPr>
          </a:p>
        </p:txBody>
      </p:sp>
    </p:spTree>
    <p:extLst>
      <p:ext uri="{BB962C8B-B14F-4D97-AF65-F5344CB8AC3E}">
        <p14:creationId xmlns:p14="http://schemas.microsoft.com/office/powerpoint/2010/main" val="2856937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B352DA54-9E68-4501-97CD-3069A0E2AA60}" type="slidenum">
              <a:rPr lang="tr-TR" smtClean="0">
                <a:solidFill>
                  <a:prstClr val="black"/>
                </a:solidFill>
              </a:rPr>
              <a:pPr/>
              <a:t>23</a:t>
            </a:fld>
            <a:endParaRPr lang="tr-TR">
              <a:solidFill>
                <a:prstClr val="black"/>
              </a:solidFill>
            </a:endParaRPr>
          </a:p>
        </p:txBody>
      </p:sp>
    </p:spTree>
    <p:extLst>
      <p:ext uri="{BB962C8B-B14F-4D97-AF65-F5344CB8AC3E}">
        <p14:creationId xmlns:p14="http://schemas.microsoft.com/office/powerpoint/2010/main" val="2856937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B352DA54-9E68-4501-97CD-3069A0E2AA60}" type="slidenum">
              <a:rPr lang="tr-TR" smtClean="0">
                <a:solidFill>
                  <a:prstClr val="black"/>
                </a:solidFill>
              </a:rPr>
              <a:pPr/>
              <a:t>24</a:t>
            </a:fld>
            <a:endParaRPr lang="tr-TR">
              <a:solidFill>
                <a:prstClr val="black"/>
              </a:solidFill>
            </a:endParaRPr>
          </a:p>
        </p:txBody>
      </p:sp>
    </p:spTree>
    <p:extLst>
      <p:ext uri="{BB962C8B-B14F-4D97-AF65-F5344CB8AC3E}">
        <p14:creationId xmlns:p14="http://schemas.microsoft.com/office/powerpoint/2010/main" val="2856937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B352DA54-9E68-4501-97CD-3069A0E2AA60}" type="slidenum">
              <a:rPr lang="tr-TR" smtClean="0">
                <a:solidFill>
                  <a:prstClr val="black"/>
                </a:solidFill>
              </a:rPr>
              <a:pPr/>
              <a:t>25</a:t>
            </a:fld>
            <a:endParaRPr lang="tr-TR">
              <a:solidFill>
                <a:prstClr val="black"/>
              </a:solidFill>
            </a:endParaRPr>
          </a:p>
        </p:txBody>
      </p:sp>
    </p:spTree>
    <p:extLst>
      <p:ext uri="{BB962C8B-B14F-4D97-AF65-F5344CB8AC3E}">
        <p14:creationId xmlns:p14="http://schemas.microsoft.com/office/powerpoint/2010/main" val="2856937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352DA54-9E68-4501-97CD-3069A0E2AA60}" type="slidenum">
              <a:rPr kumimoji="0" lang="tr-TR"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tr-TR"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2644376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352DA54-9E68-4501-97CD-3069A0E2AA60}" type="slidenum">
              <a:rPr kumimoji="0" lang="tr-TR"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tr-TR"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7708102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352DA54-9E68-4501-97CD-3069A0E2AA60}" type="slidenum">
              <a:rPr kumimoji="0" lang="tr-TR"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tr-TR"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407815480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352DA54-9E68-4501-97CD-3069A0E2AA60}" type="slidenum">
              <a:rPr kumimoji="0" lang="tr-TR"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tr-TR"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0546002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352DA54-9E68-4501-97CD-3069A0E2AA60}" type="slidenum">
              <a:rPr kumimoji="0" lang="tr-TR"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tr-TR"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5640095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352DA54-9E68-4501-97CD-3069A0E2AA60}" type="slidenum">
              <a:rPr kumimoji="0" lang="tr-TR"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tr-TR"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1517374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352DA54-9E68-4501-97CD-3069A0E2AA60}" type="slidenum">
              <a:rPr kumimoji="0" lang="tr-TR"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tr-TR"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51703787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352DA54-9E68-4501-97CD-3069A0E2AA60}" type="slidenum">
              <a:rPr kumimoji="0" lang="tr-TR"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tr-TR"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79941686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352DA54-9E68-4501-97CD-3069A0E2AA60}" type="slidenum">
              <a:rPr kumimoji="0" lang="tr-TR"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tr-TR"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6918198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352DA54-9E68-4501-97CD-3069A0E2AA60}" type="slidenum">
              <a:rPr kumimoji="0" lang="tr-TR"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tr-TR"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12516158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352DA54-9E68-4501-97CD-3069A0E2AA60}" type="slidenum">
              <a:rPr kumimoji="0" lang="tr-TR"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tr-TR"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36802687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352DA54-9E68-4501-97CD-3069A0E2AA60}" type="slidenum">
              <a:rPr kumimoji="0" lang="tr-TR"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tr-TR"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71987807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352DA54-9E68-4501-97CD-3069A0E2AA60}" type="slidenum">
              <a:rPr kumimoji="0" lang="tr-TR"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tr-TR"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23062651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352DA54-9E68-4501-97CD-3069A0E2AA60}" type="slidenum">
              <a:rPr kumimoji="0" lang="tr-TR"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tr-TR"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49853255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352DA54-9E68-4501-97CD-3069A0E2AA60}" type="slidenum">
              <a:rPr kumimoji="0" lang="tr-TR"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tr-TR"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9815225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352DA54-9E68-4501-97CD-3069A0E2AA60}" type="slidenum">
              <a:rPr kumimoji="0" lang="tr-TR"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tr-TR"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33136794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352DA54-9E68-4501-97CD-3069A0E2AA60}" type="slidenum">
              <a:rPr kumimoji="0" lang="tr-TR"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tr-TR"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39130233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352DA54-9E68-4501-97CD-3069A0E2AA60}" type="slidenum">
              <a:rPr kumimoji="0" lang="tr-TR"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0" lang="tr-TR"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93971950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352DA54-9E68-4501-97CD-3069A0E2AA60}" type="slidenum">
              <a:rPr kumimoji="0" lang="tr-TR"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0" lang="tr-TR"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06090445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352DA54-9E68-4501-97CD-3069A0E2AA60}" type="slidenum">
              <a:rPr kumimoji="0" lang="tr-TR"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43</a:t>
            </a:fld>
            <a:endParaRPr kumimoji="0" lang="tr-TR"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78345715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352DA54-9E68-4501-97CD-3069A0E2AA60}" type="slidenum">
              <a:rPr kumimoji="0" lang="tr-TR"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44</a:t>
            </a:fld>
            <a:endParaRPr kumimoji="0" lang="tr-TR"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26496887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352DA54-9E68-4501-97CD-3069A0E2AA60}" type="slidenum">
              <a:rPr kumimoji="0" lang="tr-TR"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45</a:t>
            </a:fld>
            <a:endParaRPr kumimoji="0" lang="tr-TR"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85077573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Çelik İhracatçılar</a:t>
            </a:r>
          </a:p>
        </p:txBody>
      </p:sp>
      <p:sp>
        <p:nvSpPr>
          <p:cNvPr id="4" name="Slayt Numarası Yer Tutucusu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352DA54-9E68-4501-97CD-3069A0E2AA60}" type="slidenum">
              <a:rPr kumimoji="0" lang="tr-TR"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46</a:t>
            </a:fld>
            <a:endParaRPr kumimoji="0" lang="tr-TR"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89560666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Çelik İhracatçılar</a:t>
            </a:r>
          </a:p>
        </p:txBody>
      </p:sp>
      <p:sp>
        <p:nvSpPr>
          <p:cNvPr id="4" name="Slayt Numarası Yer Tutucusu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352DA54-9E68-4501-97CD-3069A0E2AA60}" type="slidenum">
              <a:rPr kumimoji="0" lang="tr-TR"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47</a:t>
            </a:fld>
            <a:endParaRPr kumimoji="0" lang="tr-TR"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48333631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Çelik İhracatçılar</a:t>
            </a:r>
          </a:p>
        </p:txBody>
      </p:sp>
      <p:sp>
        <p:nvSpPr>
          <p:cNvPr id="4" name="Slayt Numarası Yer Tutucusu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352DA54-9E68-4501-97CD-3069A0E2AA60}" type="slidenum">
              <a:rPr kumimoji="0" lang="tr-TR"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48</a:t>
            </a:fld>
            <a:endParaRPr kumimoji="0" lang="tr-TR"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25090730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Çelik İhracatçılar</a:t>
            </a:r>
          </a:p>
        </p:txBody>
      </p:sp>
      <p:sp>
        <p:nvSpPr>
          <p:cNvPr id="4" name="Slayt Numarası Yer Tutucusu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352DA54-9E68-4501-97CD-3069A0E2AA60}" type="slidenum">
              <a:rPr kumimoji="0" lang="tr-TR"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49</a:t>
            </a:fld>
            <a:endParaRPr kumimoji="0" lang="tr-TR"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8446907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B352DA54-9E68-4501-97CD-3069A0E2AA60}" type="slidenum">
              <a:rPr lang="tr-TR" smtClean="0">
                <a:solidFill>
                  <a:prstClr val="black"/>
                </a:solidFill>
              </a:rPr>
              <a:pPr/>
              <a:t>5</a:t>
            </a:fld>
            <a:endParaRPr lang="tr-TR">
              <a:solidFill>
                <a:prstClr val="black"/>
              </a:solidFill>
            </a:endParaRPr>
          </a:p>
        </p:txBody>
      </p:sp>
    </p:spTree>
    <p:extLst>
      <p:ext uri="{BB962C8B-B14F-4D97-AF65-F5344CB8AC3E}">
        <p14:creationId xmlns:p14="http://schemas.microsoft.com/office/powerpoint/2010/main" val="28569372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Çelik İhracatçılar</a:t>
            </a:r>
          </a:p>
        </p:txBody>
      </p:sp>
      <p:sp>
        <p:nvSpPr>
          <p:cNvPr id="4" name="Slayt Numarası Yer Tutucusu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352DA54-9E68-4501-97CD-3069A0E2AA60}" type="slidenum">
              <a:rPr kumimoji="0" lang="tr-TR"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50</a:t>
            </a:fld>
            <a:endParaRPr kumimoji="0" lang="tr-TR"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7642531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B352DA54-9E68-4501-97CD-3069A0E2AA60}" type="slidenum">
              <a:rPr lang="tr-TR" smtClean="0">
                <a:solidFill>
                  <a:prstClr val="black"/>
                </a:solidFill>
              </a:rPr>
              <a:pPr/>
              <a:t>6</a:t>
            </a:fld>
            <a:endParaRPr lang="tr-TR">
              <a:solidFill>
                <a:prstClr val="black"/>
              </a:solidFill>
            </a:endParaRPr>
          </a:p>
        </p:txBody>
      </p:sp>
    </p:spTree>
    <p:extLst>
      <p:ext uri="{BB962C8B-B14F-4D97-AF65-F5344CB8AC3E}">
        <p14:creationId xmlns:p14="http://schemas.microsoft.com/office/powerpoint/2010/main" val="17703780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352DA54-9E68-4501-97CD-3069A0E2AA60}" type="slidenum">
              <a:rPr kumimoji="0" lang="tr-TR"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tr-TR"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0848610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352DA54-9E68-4501-97CD-3069A0E2AA60}" type="slidenum">
              <a:rPr kumimoji="0" lang="tr-TR"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tr-TR"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0517657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352DA54-9E68-4501-97CD-3069A0E2AA60}" type="slidenum">
              <a:rPr kumimoji="0" lang="tr-TR"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tr-TR"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6423955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a:t>Asıl başlık stili için tıklatın</a:t>
            </a: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a:t>Asıl alt başlık stilini düzenlemek için tıklatın</a:t>
            </a:r>
          </a:p>
        </p:txBody>
      </p:sp>
      <p:sp>
        <p:nvSpPr>
          <p:cNvPr id="4" name="3 Veri Yer Tutucusu"/>
          <p:cNvSpPr>
            <a:spLocks noGrp="1"/>
          </p:cNvSpPr>
          <p:nvPr>
            <p:ph type="dt" sz="half" idx="10"/>
          </p:nvPr>
        </p:nvSpPr>
        <p:spPr/>
        <p:txBody>
          <a:bodyPr/>
          <a:lstStyle>
            <a:lvl1pPr>
              <a:defRPr/>
            </a:lvl1pPr>
          </a:lstStyle>
          <a:p>
            <a:endParaRPr lang="tr-TR"/>
          </a:p>
        </p:txBody>
      </p:sp>
      <p:sp>
        <p:nvSpPr>
          <p:cNvPr id="5" name="4 Altbilgi Yer Tutucusu"/>
          <p:cNvSpPr>
            <a:spLocks noGrp="1"/>
          </p:cNvSpPr>
          <p:nvPr>
            <p:ph type="ftr" sz="quarter" idx="11"/>
          </p:nvPr>
        </p:nvSpPr>
        <p:spPr/>
        <p:txBody>
          <a:bodyPr/>
          <a:lstStyle>
            <a:lvl1pPr>
              <a:defRPr/>
            </a:lvl1pPr>
          </a:lstStyle>
          <a:p>
            <a:endParaRPr lang="tr-TR"/>
          </a:p>
        </p:txBody>
      </p:sp>
      <p:sp>
        <p:nvSpPr>
          <p:cNvPr id="6" name="5 Slayt Numarası Yer Tutucusu"/>
          <p:cNvSpPr>
            <a:spLocks noGrp="1"/>
          </p:cNvSpPr>
          <p:nvPr>
            <p:ph type="sldNum" sz="quarter" idx="12"/>
          </p:nvPr>
        </p:nvSpPr>
        <p:spPr/>
        <p:txBody>
          <a:bodyPr/>
          <a:lstStyle>
            <a:lvl1pPr>
              <a:defRPr/>
            </a:lvl1pPr>
          </a:lstStyle>
          <a:p>
            <a:fld id="{CDF9B21A-88DB-4E0A-A380-6545EA79AFA6}" type="slidenum">
              <a:rPr lang="tr-TR"/>
              <a:pPr/>
              <a:t>‹#›</a:t>
            </a:fld>
            <a:endParaRPr lang="tr-TR"/>
          </a:p>
        </p:txBody>
      </p:sp>
    </p:spTree>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lvl1pPr>
              <a:defRPr/>
            </a:lvl1pPr>
          </a:lstStyle>
          <a:p>
            <a:endParaRPr lang="tr-TR"/>
          </a:p>
        </p:txBody>
      </p:sp>
      <p:sp>
        <p:nvSpPr>
          <p:cNvPr id="5" name="4 Altbilgi Yer Tutucusu"/>
          <p:cNvSpPr>
            <a:spLocks noGrp="1"/>
          </p:cNvSpPr>
          <p:nvPr>
            <p:ph type="ftr" sz="quarter" idx="11"/>
          </p:nvPr>
        </p:nvSpPr>
        <p:spPr/>
        <p:txBody>
          <a:bodyPr/>
          <a:lstStyle>
            <a:lvl1pPr>
              <a:defRPr/>
            </a:lvl1pPr>
          </a:lstStyle>
          <a:p>
            <a:endParaRPr lang="tr-TR"/>
          </a:p>
        </p:txBody>
      </p:sp>
      <p:sp>
        <p:nvSpPr>
          <p:cNvPr id="6" name="5 Slayt Numarası Yer Tutucusu"/>
          <p:cNvSpPr>
            <a:spLocks noGrp="1"/>
          </p:cNvSpPr>
          <p:nvPr>
            <p:ph type="sldNum" sz="quarter" idx="12"/>
          </p:nvPr>
        </p:nvSpPr>
        <p:spPr/>
        <p:txBody>
          <a:bodyPr/>
          <a:lstStyle>
            <a:lvl1pPr>
              <a:defRPr/>
            </a:lvl1pPr>
          </a:lstStyle>
          <a:p>
            <a:fld id="{1812A5A4-5FFD-49E4-9FC8-A8DA8CF8E4F9}" type="slidenum">
              <a:rPr lang="tr-TR"/>
              <a:pPr/>
              <a:t>‹#›</a:t>
            </a:fld>
            <a:endParaRPr lang="tr-TR"/>
          </a:p>
        </p:txBody>
      </p:sp>
    </p:spTree>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lvl1pPr>
              <a:defRPr/>
            </a:lvl1pPr>
          </a:lstStyle>
          <a:p>
            <a:endParaRPr lang="tr-TR"/>
          </a:p>
        </p:txBody>
      </p:sp>
      <p:sp>
        <p:nvSpPr>
          <p:cNvPr id="5" name="4 Altbilgi Yer Tutucusu"/>
          <p:cNvSpPr>
            <a:spLocks noGrp="1"/>
          </p:cNvSpPr>
          <p:nvPr>
            <p:ph type="ftr" sz="quarter" idx="11"/>
          </p:nvPr>
        </p:nvSpPr>
        <p:spPr/>
        <p:txBody>
          <a:bodyPr/>
          <a:lstStyle>
            <a:lvl1pPr>
              <a:defRPr/>
            </a:lvl1pPr>
          </a:lstStyle>
          <a:p>
            <a:endParaRPr lang="tr-TR"/>
          </a:p>
        </p:txBody>
      </p:sp>
      <p:sp>
        <p:nvSpPr>
          <p:cNvPr id="6" name="5 Slayt Numarası Yer Tutucusu"/>
          <p:cNvSpPr>
            <a:spLocks noGrp="1"/>
          </p:cNvSpPr>
          <p:nvPr>
            <p:ph type="sldNum" sz="quarter" idx="12"/>
          </p:nvPr>
        </p:nvSpPr>
        <p:spPr/>
        <p:txBody>
          <a:bodyPr/>
          <a:lstStyle>
            <a:lvl1pPr>
              <a:defRPr/>
            </a:lvl1pPr>
          </a:lstStyle>
          <a:p>
            <a:fld id="{CDDC1545-F180-4559-9A6A-FAB0119A3124}" type="slidenum">
              <a:rPr lang="tr-TR"/>
              <a:pPr/>
              <a:t>‹#›</a:t>
            </a:fld>
            <a:endParaRPr lang="tr-TR"/>
          </a:p>
        </p:txBody>
      </p:sp>
    </p:spTree>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İçerik">
    <p:spTree>
      <p:nvGrpSpPr>
        <p:cNvPr id="1" name=""/>
        <p:cNvGrpSpPr/>
        <p:nvPr/>
      </p:nvGrpSpPr>
      <p:grpSpPr>
        <a:xfrm>
          <a:off x="0" y="0"/>
          <a:ext cx="0" cy="0"/>
          <a:chOff x="0" y="0"/>
          <a:chExt cx="0" cy="0"/>
        </a:xfrm>
      </p:grpSpPr>
      <p:sp>
        <p:nvSpPr>
          <p:cNvPr id="2" name="1 İçerik Yer Tutucusu"/>
          <p:cNvSpPr>
            <a:spLocks noGrp="1"/>
          </p:cNvSpPr>
          <p:nvPr>
            <p:ph/>
          </p:nvPr>
        </p:nvSpPr>
        <p:spPr>
          <a:xfrm>
            <a:off x="457200" y="274638"/>
            <a:ext cx="8229600" cy="5851525"/>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3" name="2 Veri Yer Tutucusu"/>
          <p:cNvSpPr>
            <a:spLocks noGrp="1"/>
          </p:cNvSpPr>
          <p:nvPr>
            <p:ph type="dt" sz="half" idx="10"/>
          </p:nvPr>
        </p:nvSpPr>
        <p:spPr>
          <a:xfrm>
            <a:off x="457200" y="6245225"/>
            <a:ext cx="2133600" cy="476250"/>
          </a:xfrm>
        </p:spPr>
        <p:txBody>
          <a:bodyPr/>
          <a:lstStyle>
            <a:lvl1pPr>
              <a:defRPr/>
            </a:lvl1pPr>
          </a:lstStyle>
          <a:p>
            <a:endParaRPr lang="tr-TR"/>
          </a:p>
        </p:txBody>
      </p:sp>
      <p:sp>
        <p:nvSpPr>
          <p:cNvPr id="4" name="3 Altbilgi Yer Tutucusu"/>
          <p:cNvSpPr>
            <a:spLocks noGrp="1"/>
          </p:cNvSpPr>
          <p:nvPr>
            <p:ph type="ftr" sz="quarter" idx="11"/>
          </p:nvPr>
        </p:nvSpPr>
        <p:spPr>
          <a:xfrm>
            <a:off x="3124200" y="6245225"/>
            <a:ext cx="2895600" cy="476250"/>
          </a:xfrm>
        </p:spPr>
        <p:txBody>
          <a:bodyPr/>
          <a:lstStyle>
            <a:lvl1pPr>
              <a:defRPr/>
            </a:lvl1pPr>
          </a:lstStyle>
          <a:p>
            <a:endParaRPr lang="tr-TR"/>
          </a:p>
        </p:txBody>
      </p:sp>
      <p:sp>
        <p:nvSpPr>
          <p:cNvPr id="5" name="4 Slayt Numarası Yer Tutucusu"/>
          <p:cNvSpPr>
            <a:spLocks noGrp="1"/>
          </p:cNvSpPr>
          <p:nvPr>
            <p:ph type="sldNum" sz="quarter" idx="12"/>
          </p:nvPr>
        </p:nvSpPr>
        <p:spPr>
          <a:xfrm>
            <a:off x="6553200" y="6245225"/>
            <a:ext cx="2133600" cy="476250"/>
          </a:xfrm>
        </p:spPr>
        <p:txBody>
          <a:bodyPr/>
          <a:lstStyle>
            <a:lvl1pPr>
              <a:defRPr/>
            </a:lvl1pPr>
          </a:lstStyle>
          <a:p>
            <a:fld id="{EBB1089B-4A1B-4301-8A7F-635AA5F01933}" type="slidenum">
              <a:rPr lang="tr-TR"/>
              <a:pPr/>
              <a:t>‹#›</a:t>
            </a:fld>
            <a:endParaRPr lang="tr-TR"/>
          </a:p>
        </p:txBody>
      </p:sp>
    </p:spTree>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lvl1pPr>
              <a:defRPr/>
            </a:lvl1pPr>
          </a:lstStyle>
          <a:p>
            <a:endParaRPr lang="tr-TR"/>
          </a:p>
        </p:txBody>
      </p:sp>
      <p:sp>
        <p:nvSpPr>
          <p:cNvPr id="5" name="4 Altbilgi Yer Tutucusu"/>
          <p:cNvSpPr>
            <a:spLocks noGrp="1"/>
          </p:cNvSpPr>
          <p:nvPr>
            <p:ph type="ftr" sz="quarter" idx="11"/>
          </p:nvPr>
        </p:nvSpPr>
        <p:spPr/>
        <p:txBody>
          <a:bodyPr/>
          <a:lstStyle>
            <a:lvl1pPr>
              <a:defRPr/>
            </a:lvl1pPr>
          </a:lstStyle>
          <a:p>
            <a:endParaRPr lang="tr-TR"/>
          </a:p>
        </p:txBody>
      </p:sp>
      <p:sp>
        <p:nvSpPr>
          <p:cNvPr id="6" name="5 Slayt Numarası Yer Tutucusu"/>
          <p:cNvSpPr>
            <a:spLocks noGrp="1"/>
          </p:cNvSpPr>
          <p:nvPr>
            <p:ph type="sldNum" sz="quarter" idx="12"/>
          </p:nvPr>
        </p:nvSpPr>
        <p:spPr/>
        <p:txBody>
          <a:bodyPr/>
          <a:lstStyle>
            <a:lvl1pPr>
              <a:defRPr/>
            </a:lvl1pPr>
          </a:lstStyle>
          <a:p>
            <a:fld id="{642C97D6-F7F4-41A9-A523-B11C6FAF9E96}" type="slidenum">
              <a:rPr lang="tr-TR"/>
              <a:pPr/>
              <a:t>‹#›</a:t>
            </a:fld>
            <a:endParaRPr lang="tr-TR"/>
          </a:p>
        </p:txBody>
      </p:sp>
    </p:spTree>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a:t>Asıl metin stillerini düzenlemek için tıklatın</a:t>
            </a:r>
          </a:p>
        </p:txBody>
      </p:sp>
      <p:sp>
        <p:nvSpPr>
          <p:cNvPr id="4" name="3 Veri Yer Tutucusu"/>
          <p:cNvSpPr>
            <a:spLocks noGrp="1"/>
          </p:cNvSpPr>
          <p:nvPr>
            <p:ph type="dt" sz="half" idx="10"/>
          </p:nvPr>
        </p:nvSpPr>
        <p:spPr/>
        <p:txBody>
          <a:bodyPr/>
          <a:lstStyle>
            <a:lvl1pPr>
              <a:defRPr/>
            </a:lvl1pPr>
          </a:lstStyle>
          <a:p>
            <a:endParaRPr lang="tr-TR"/>
          </a:p>
        </p:txBody>
      </p:sp>
      <p:sp>
        <p:nvSpPr>
          <p:cNvPr id="5" name="4 Altbilgi Yer Tutucusu"/>
          <p:cNvSpPr>
            <a:spLocks noGrp="1"/>
          </p:cNvSpPr>
          <p:nvPr>
            <p:ph type="ftr" sz="quarter" idx="11"/>
          </p:nvPr>
        </p:nvSpPr>
        <p:spPr/>
        <p:txBody>
          <a:bodyPr/>
          <a:lstStyle>
            <a:lvl1pPr>
              <a:defRPr/>
            </a:lvl1pPr>
          </a:lstStyle>
          <a:p>
            <a:endParaRPr lang="tr-TR"/>
          </a:p>
        </p:txBody>
      </p:sp>
      <p:sp>
        <p:nvSpPr>
          <p:cNvPr id="6" name="5 Slayt Numarası Yer Tutucusu"/>
          <p:cNvSpPr>
            <a:spLocks noGrp="1"/>
          </p:cNvSpPr>
          <p:nvPr>
            <p:ph type="sldNum" sz="quarter" idx="12"/>
          </p:nvPr>
        </p:nvSpPr>
        <p:spPr/>
        <p:txBody>
          <a:bodyPr/>
          <a:lstStyle>
            <a:lvl1pPr>
              <a:defRPr/>
            </a:lvl1pPr>
          </a:lstStyle>
          <a:p>
            <a:fld id="{6174D581-7738-4D83-AA86-37EFF1BCD35C}" type="slidenum">
              <a:rPr lang="tr-TR"/>
              <a:pPr/>
              <a:t>‹#›</a:t>
            </a:fld>
            <a:endParaRPr lang="tr-TR"/>
          </a:p>
        </p:txBody>
      </p:sp>
    </p:spTree>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Veri Yer Tutucusu"/>
          <p:cNvSpPr>
            <a:spLocks noGrp="1"/>
          </p:cNvSpPr>
          <p:nvPr>
            <p:ph type="dt" sz="half" idx="10"/>
          </p:nvPr>
        </p:nvSpPr>
        <p:spPr/>
        <p:txBody>
          <a:bodyPr/>
          <a:lstStyle>
            <a:lvl1pPr>
              <a:defRPr/>
            </a:lvl1pPr>
          </a:lstStyle>
          <a:p>
            <a:endParaRPr lang="tr-TR"/>
          </a:p>
        </p:txBody>
      </p:sp>
      <p:sp>
        <p:nvSpPr>
          <p:cNvPr id="6" name="5 Altbilgi Yer Tutucusu"/>
          <p:cNvSpPr>
            <a:spLocks noGrp="1"/>
          </p:cNvSpPr>
          <p:nvPr>
            <p:ph type="ftr" sz="quarter" idx="11"/>
          </p:nvPr>
        </p:nvSpPr>
        <p:spPr/>
        <p:txBody>
          <a:bodyPr/>
          <a:lstStyle>
            <a:lvl1pPr>
              <a:defRPr/>
            </a:lvl1pPr>
          </a:lstStyle>
          <a:p>
            <a:endParaRPr lang="tr-TR"/>
          </a:p>
        </p:txBody>
      </p:sp>
      <p:sp>
        <p:nvSpPr>
          <p:cNvPr id="7" name="6 Slayt Numarası Yer Tutucusu"/>
          <p:cNvSpPr>
            <a:spLocks noGrp="1"/>
          </p:cNvSpPr>
          <p:nvPr>
            <p:ph type="sldNum" sz="quarter" idx="12"/>
          </p:nvPr>
        </p:nvSpPr>
        <p:spPr/>
        <p:txBody>
          <a:bodyPr/>
          <a:lstStyle>
            <a:lvl1pPr>
              <a:defRPr/>
            </a:lvl1pPr>
          </a:lstStyle>
          <a:p>
            <a:fld id="{08CBE789-8B41-4E66-8E7C-7194862335F3}" type="slidenum">
              <a:rPr lang="tr-TR"/>
              <a:pPr/>
              <a:t>‹#›</a:t>
            </a:fld>
            <a:endParaRPr lang="tr-TR"/>
          </a:p>
        </p:txBody>
      </p:sp>
    </p:spTree>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6 Veri Yer Tutucusu"/>
          <p:cNvSpPr>
            <a:spLocks noGrp="1"/>
          </p:cNvSpPr>
          <p:nvPr>
            <p:ph type="dt" sz="half" idx="10"/>
          </p:nvPr>
        </p:nvSpPr>
        <p:spPr/>
        <p:txBody>
          <a:bodyPr/>
          <a:lstStyle>
            <a:lvl1pPr>
              <a:defRPr/>
            </a:lvl1pPr>
          </a:lstStyle>
          <a:p>
            <a:endParaRPr lang="tr-TR"/>
          </a:p>
        </p:txBody>
      </p:sp>
      <p:sp>
        <p:nvSpPr>
          <p:cNvPr id="8" name="7 Altbilgi Yer Tutucusu"/>
          <p:cNvSpPr>
            <a:spLocks noGrp="1"/>
          </p:cNvSpPr>
          <p:nvPr>
            <p:ph type="ftr" sz="quarter" idx="11"/>
          </p:nvPr>
        </p:nvSpPr>
        <p:spPr/>
        <p:txBody>
          <a:bodyPr/>
          <a:lstStyle>
            <a:lvl1pPr>
              <a:defRPr/>
            </a:lvl1pPr>
          </a:lstStyle>
          <a:p>
            <a:endParaRPr lang="tr-TR"/>
          </a:p>
        </p:txBody>
      </p:sp>
      <p:sp>
        <p:nvSpPr>
          <p:cNvPr id="9" name="8 Slayt Numarası Yer Tutucusu"/>
          <p:cNvSpPr>
            <a:spLocks noGrp="1"/>
          </p:cNvSpPr>
          <p:nvPr>
            <p:ph type="sldNum" sz="quarter" idx="12"/>
          </p:nvPr>
        </p:nvSpPr>
        <p:spPr/>
        <p:txBody>
          <a:bodyPr/>
          <a:lstStyle>
            <a:lvl1pPr>
              <a:defRPr/>
            </a:lvl1pPr>
          </a:lstStyle>
          <a:p>
            <a:fld id="{C385E6F8-5FFA-4986-BF65-808BEEA624AB}" type="slidenum">
              <a:rPr lang="tr-TR"/>
              <a:pPr/>
              <a:t>‹#›</a:t>
            </a:fld>
            <a:endParaRPr lang="tr-TR"/>
          </a:p>
        </p:txBody>
      </p:sp>
    </p:spTree>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Veri Yer Tutucusu"/>
          <p:cNvSpPr>
            <a:spLocks noGrp="1"/>
          </p:cNvSpPr>
          <p:nvPr>
            <p:ph type="dt" sz="half" idx="10"/>
          </p:nvPr>
        </p:nvSpPr>
        <p:spPr/>
        <p:txBody>
          <a:bodyPr/>
          <a:lstStyle>
            <a:lvl1pPr>
              <a:defRPr/>
            </a:lvl1pPr>
          </a:lstStyle>
          <a:p>
            <a:endParaRPr lang="tr-TR"/>
          </a:p>
        </p:txBody>
      </p:sp>
      <p:sp>
        <p:nvSpPr>
          <p:cNvPr id="4" name="3 Altbilgi Yer Tutucusu"/>
          <p:cNvSpPr>
            <a:spLocks noGrp="1"/>
          </p:cNvSpPr>
          <p:nvPr>
            <p:ph type="ftr" sz="quarter" idx="11"/>
          </p:nvPr>
        </p:nvSpPr>
        <p:spPr/>
        <p:txBody>
          <a:bodyPr/>
          <a:lstStyle>
            <a:lvl1pPr>
              <a:defRPr/>
            </a:lvl1pPr>
          </a:lstStyle>
          <a:p>
            <a:endParaRPr lang="tr-TR"/>
          </a:p>
        </p:txBody>
      </p:sp>
      <p:sp>
        <p:nvSpPr>
          <p:cNvPr id="5" name="4 Slayt Numarası Yer Tutucusu"/>
          <p:cNvSpPr>
            <a:spLocks noGrp="1"/>
          </p:cNvSpPr>
          <p:nvPr>
            <p:ph type="sldNum" sz="quarter" idx="12"/>
          </p:nvPr>
        </p:nvSpPr>
        <p:spPr/>
        <p:txBody>
          <a:bodyPr/>
          <a:lstStyle>
            <a:lvl1pPr>
              <a:defRPr/>
            </a:lvl1pPr>
          </a:lstStyle>
          <a:p>
            <a:fld id="{3935C003-52FD-47A7-B1ED-0B311D76C408}" type="slidenum">
              <a:rPr lang="tr-TR"/>
              <a:pPr/>
              <a:t>‹#›</a:t>
            </a:fld>
            <a:endParaRPr lang="tr-TR"/>
          </a:p>
        </p:txBody>
      </p:sp>
    </p:spTree>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lvl1pPr>
              <a:defRPr/>
            </a:lvl1pPr>
          </a:lstStyle>
          <a:p>
            <a:endParaRPr lang="tr-TR"/>
          </a:p>
        </p:txBody>
      </p:sp>
      <p:sp>
        <p:nvSpPr>
          <p:cNvPr id="3" name="2 Altbilgi Yer Tutucusu"/>
          <p:cNvSpPr>
            <a:spLocks noGrp="1"/>
          </p:cNvSpPr>
          <p:nvPr>
            <p:ph type="ftr" sz="quarter" idx="11"/>
          </p:nvPr>
        </p:nvSpPr>
        <p:spPr/>
        <p:txBody>
          <a:bodyPr/>
          <a:lstStyle>
            <a:lvl1pPr>
              <a:defRPr/>
            </a:lvl1pPr>
          </a:lstStyle>
          <a:p>
            <a:endParaRPr lang="tr-TR"/>
          </a:p>
        </p:txBody>
      </p:sp>
      <p:sp>
        <p:nvSpPr>
          <p:cNvPr id="4" name="3 Slayt Numarası Yer Tutucusu"/>
          <p:cNvSpPr>
            <a:spLocks noGrp="1"/>
          </p:cNvSpPr>
          <p:nvPr>
            <p:ph type="sldNum" sz="quarter" idx="12"/>
          </p:nvPr>
        </p:nvSpPr>
        <p:spPr/>
        <p:txBody>
          <a:bodyPr/>
          <a:lstStyle>
            <a:lvl1pPr>
              <a:defRPr/>
            </a:lvl1pPr>
          </a:lstStyle>
          <a:p>
            <a:fld id="{45A7ADEF-B920-44B2-B8B8-6E5C3D82A48B}" type="slidenum">
              <a:rPr lang="tr-TR"/>
              <a:pPr/>
              <a:t>‹#›</a:t>
            </a:fld>
            <a:endParaRPr lang="tr-TR"/>
          </a:p>
        </p:txBody>
      </p:sp>
    </p:spTree>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lvl1pPr>
              <a:defRPr/>
            </a:lvl1pPr>
          </a:lstStyle>
          <a:p>
            <a:endParaRPr lang="tr-TR"/>
          </a:p>
        </p:txBody>
      </p:sp>
      <p:sp>
        <p:nvSpPr>
          <p:cNvPr id="6" name="5 Altbilgi Yer Tutucusu"/>
          <p:cNvSpPr>
            <a:spLocks noGrp="1"/>
          </p:cNvSpPr>
          <p:nvPr>
            <p:ph type="ftr" sz="quarter" idx="11"/>
          </p:nvPr>
        </p:nvSpPr>
        <p:spPr/>
        <p:txBody>
          <a:bodyPr/>
          <a:lstStyle>
            <a:lvl1pPr>
              <a:defRPr/>
            </a:lvl1pPr>
          </a:lstStyle>
          <a:p>
            <a:endParaRPr lang="tr-TR"/>
          </a:p>
        </p:txBody>
      </p:sp>
      <p:sp>
        <p:nvSpPr>
          <p:cNvPr id="7" name="6 Slayt Numarası Yer Tutucusu"/>
          <p:cNvSpPr>
            <a:spLocks noGrp="1"/>
          </p:cNvSpPr>
          <p:nvPr>
            <p:ph type="sldNum" sz="quarter" idx="12"/>
          </p:nvPr>
        </p:nvSpPr>
        <p:spPr/>
        <p:txBody>
          <a:bodyPr/>
          <a:lstStyle>
            <a:lvl1pPr>
              <a:defRPr/>
            </a:lvl1pPr>
          </a:lstStyle>
          <a:p>
            <a:fld id="{4015FE39-4181-4F67-AFCB-C3D4E39C4DA2}" type="slidenum">
              <a:rPr lang="tr-TR"/>
              <a:pPr/>
              <a:t>‹#›</a:t>
            </a:fld>
            <a:endParaRPr lang="tr-TR"/>
          </a:p>
        </p:txBody>
      </p:sp>
    </p:spTree>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lvl1pPr>
              <a:defRPr/>
            </a:lvl1pPr>
          </a:lstStyle>
          <a:p>
            <a:endParaRPr lang="tr-TR"/>
          </a:p>
        </p:txBody>
      </p:sp>
      <p:sp>
        <p:nvSpPr>
          <p:cNvPr id="6" name="5 Altbilgi Yer Tutucusu"/>
          <p:cNvSpPr>
            <a:spLocks noGrp="1"/>
          </p:cNvSpPr>
          <p:nvPr>
            <p:ph type="ftr" sz="quarter" idx="11"/>
          </p:nvPr>
        </p:nvSpPr>
        <p:spPr/>
        <p:txBody>
          <a:bodyPr/>
          <a:lstStyle>
            <a:lvl1pPr>
              <a:defRPr/>
            </a:lvl1pPr>
          </a:lstStyle>
          <a:p>
            <a:endParaRPr lang="tr-TR"/>
          </a:p>
        </p:txBody>
      </p:sp>
      <p:sp>
        <p:nvSpPr>
          <p:cNvPr id="7" name="6 Slayt Numarası Yer Tutucusu"/>
          <p:cNvSpPr>
            <a:spLocks noGrp="1"/>
          </p:cNvSpPr>
          <p:nvPr>
            <p:ph type="sldNum" sz="quarter" idx="12"/>
          </p:nvPr>
        </p:nvSpPr>
        <p:spPr/>
        <p:txBody>
          <a:bodyPr/>
          <a:lstStyle>
            <a:lvl1pPr>
              <a:defRPr/>
            </a:lvl1pPr>
          </a:lstStyle>
          <a:p>
            <a:fld id="{41478C63-678B-4520-9753-284066677A71}" type="slidenum">
              <a:rPr lang="tr-TR"/>
              <a:pPr/>
              <a:t>‹#›</a:t>
            </a:fld>
            <a:endParaRPr lang="tr-TR"/>
          </a:p>
        </p:txBody>
      </p:sp>
    </p:spTree>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tr-TR"/>
              <a:t>Asıl başlık stili için tıklatın</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tr-T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tr-T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A014C9A0-B333-412A-990A-B547785F0A7C}" type="slidenum">
              <a:rPr lang="tr-TR"/>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slow"/>
  <p:hf hdr="0" ft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chart" Target="../charts/chart3.xml"/><Relationship Id="rId4" Type="http://schemas.openxmlformats.org/officeDocument/2006/relationships/chart" Target="../charts/char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chart" Target="../charts/chart5.xml"/><Relationship Id="rId4" Type="http://schemas.openxmlformats.org/officeDocument/2006/relationships/chart" Target="../charts/chart4.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chart" Target="../charts/chart6.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chart" Target="../charts/chart7.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chart" Target="../charts/chart9.xml"/><Relationship Id="rId4" Type="http://schemas.openxmlformats.org/officeDocument/2006/relationships/chart" Target="../charts/chart8.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chart" Target="../charts/chart11.xml"/><Relationship Id="rId4" Type="http://schemas.openxmlformats.org/officeDocument/2006/relationships/chart" Target="../charts/chart10.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chart" Target="../charts/chart12.xml"/></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chart" Target="../charts/char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chart" Target="../charts/char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chart" Target="../charts/chart15.xml"/></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chart" Target="../charts/chart16.xml"/></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11.png"/><Relationship Id="rId4" Type="http://schemas.microsoft.com/office/2014/relationships/chartEx" Target="../charts/chartEx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chart" Target="../charts/chart17.xml"/></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12.png"/><Relationship Id="rId4" Type="http://schemas.microsoft.com/office/2014/relationships/chartEx" Target="../charts/chartEx3.xml"/></Relationships>
</file>

<file path=ppt/slides/_rels/slide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chart" Target="../charts/chart18.xml"/></Relationships>
</file>

<file path=ppt/slides/_rels/slide3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1.xml"/><Relationship Id="rId1" Type="http://schemas.openxmlformats.org/officeDocument/2006/relationships/slideLayout" Target="../slideLayouts/slideLayout1.xml"/><Relationship Id="rId4" Type="http://schemas.openxmlformats.org/officeDocument/2006/relationships/chart" Target="../charts/chart19.xml"/></Relationships>
</file>

<file path=ppt/slides/_rels/slide4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2.xml"/><Relationship Id="rId1" Type="http://schemas.openxmlformats.org/officeDocument/2006/relationships/slideLayout" Target="../slideLayouts/slideLayout1.xml"/><Relationship Id="rId5" Type="http://schemas.openxmlformats.org/officeDocument/2006/relationships/image" Target="../media/image13.png"/><Relationship Id="rId4" Type="http://schemas.microsoft.com/office/2014/relationships/chartEx" Target="../charts/chartEx4.xml"/></Relationships>
</file>

<file path=ppt/slides/_rels/slide4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4.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chart" Target="../charts/chart20.xml"/></Relationships>
</file>

<file path=ppt/slides/_rels/slide4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7.png"/><Relationship Id="rId5" Type="http://schemas.microsoft.com/office/2014/relationships/chartEx" Target="../charts/chartEx1.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Metin kutusu 2"/>
          <p:cNvSpPr txBox="1">
            <a:spLocks noChangeArrowheads="1"/>
          </p:cNvSpPr>
          <p:nvPr/>
        </p:nvSpPr>
        <p:spPr bwMode="auto">
          <a:xfrm>
            <a:off x="0" y="0"/>
            <a:ext cx="9144000" cy="708025"/>
          </a:xfrm>
          <a:prstGeom prst="rect">
            <a:avLst/>
          </a:prstGeom>
          <a:solidFill>
            <a:schemeClr val="bg1"/>
          </a:solidFill>
          <a:ln w="9525">
            <a:noFill/>
            <a:miter lim="800000"/>
            <a:headEnd/>
            <a:tailEnd/>
          </a:ln>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tr-TR" sz="40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 name="7 Dikdörtgen"/>
          <p:cNvSpPr>
            <a:spLocks noChangeArrowheads="1"/>
          </p:cNvSpPr>
          <p:nvPr/>
        </p:nvSpPr>
        <p:spPr bwMode="auto">
          <a:xfrm>
            <a:off x="1187624" y="206376"/>
            <a:ext cx="7403947" cy="1015663"/>
          </a:xfrm>
          <a:prstGeom prst="rect">
            <a:avLst/>
          </a:prstGeom>
          <a:noFill/>
          <a:ln w="9525">
            <a:noFill/>
            <a:miter lim="800000"/>
            <a:headEnd/>
            <a:tailEnd/>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3000" b="1" i="0" u="none" strike="noStrike" kern="1200" cap="none" spc="0" normalizeH="0" baseline="0" noProof="0" dirty="0">
                <a:ln>
                  <a:solidFill>
                    <a:srgbClr val="000000"/>
                  </a:solidFill>
                </a:ln>
                <a:solidFill>
                  <a:srgbClr val="0000FF"/>
                </a:solidFill>
                <a:effectLst/>
                <a:uLnTx/>
                <a:uFillTx/>
                <a:latin typeface="Arial" charset="0"/>
                <a:ea typeface="+mn-ea"/>
                <a:cs typeface="+mn-cs"/>
              </a:rPr>
              <a:t>ÇELİK SEKTÖRÜNE MAKRO VE MİKRO BAKIŞ, TEHDİTLER - FIRSATLAR</a:t>
            </a:r>
          </a:p>
        </p:txBody>
      </p:sp>
      <p:pic>
        <p:nvPicPr>
          <p:cNvPr id="10" name="Resim 9" descr="D:\Users\Admin\Downloads\IMG-20180202-WA0013.jpg"/>
          <p:cNvPicPr/>
          <p:nvPr/>
        </p:nvPicPr>
        <p:blipFill>
          <a:blip r:embed="rId3">
            <a:extLst>
              <a:ext uri="{28A0092B-C50C-407E-A947-70E740481C1C}">
                <a14:useLocalDpi xmlns:a14="http://schemas.microsoft.com/office/drawing/2010/main" val="0"/>
              </a:ext>
            </a:extLst>
          </a:blip>
          <a:srcRect/>
          <a:stretch>
            <a:fillRect/>
          </a:stretch>
        </p:blipFill>
        <p:spPr bwMode="auto">
          <a:xfrm>
            <a:off x="166635" y="206376"/>
            <a:ext cx="1165005" cy="986544"/>
          </a:xfrm>
          <a:prstGeom prst="rect">
            <a:avLst/>
          </a:prstGeom>
          <a:noFill/>
          <a:ln>
            <a:noFill/>
          </a:ln>
        </p:spPr>
      </p:pic>
      <p:sp>
        <p:nvSpPr>
          <p:cNvPr id="8" name="Dikdörtgen 7"/>
          <p:cNvSpPr/>
          <p:nvPr/>
        </p:nvSpPr>
        <p:spPr>
          <a:xfrm>
            <a:off x="1619672" y="4581128"/>
            <a:ext cx="1584176" cy="144016"/>
          </a:xfrm>
          <a:prstGeom prst="rect">
            <a:avLst/>
          </a:prstGeom>
          <a:noFill/>
        </p:spPr>
        <p:txBody>
          <a:bodyPr wrap="square" rtlCol="0"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tr-TR" sz="2200" b="1" i="0" u="none" strike="noStrike" kern="0" cap="none" spc="0" normalizeH="0" baseline="0" noProof="0" dirty="0">
              <a:ln>
                <a:noFill/>
              </a:ln>
              <a:solidFill>
                <a:srgbClr val="0000FF"/>
              </a:solidFill>
              <a:effectLst/>
              <a:uLnTx/>
              <a:uFillTx/>
              <a:latin typeface="Arial Black" pitchFamily="34" charset="0"/>
              <a:ea typeface="+mn-ea"/>
              <a:cs typeface="+mn-cs"/>
            </a:endParaRPr>
          </a:p>
        </p:txBody>
      </p:sp>
      <p:pic>
        <p:nvPicPr>
          <p:cNvPr id="2050" name="Picture 2" descr="steel product fotoÄraflarÄ± ile ilgili gÃ¶rsel sonucu">
            <a:extLst>
              <a:ext uri="{FF2B5EF4-FFF2-40B4-BE49-F238E27FC236}">
                <a16:creationId xmlns:a16="http://schemas.microsoft.com/office/drawing/2014/main" id="{92D53283-1E23-436E-8D88-608BD7C6F0F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6635" y="1222039"/>
            <a:ext cx="8653838" cy="5429585"/>
          </a:xfrm>
          <a:prstGeom prst="rect">
            <a:avLst/>
          </a:prstGeom>
          <a:noFill/>
          <a:extLst>
            <a:ext uri="{909E8E84-426E-40DD-AFC4-6F175D3DCCD1}">
              <a14:hiddenFill xmlns:a14="http://schemas.microsoft.com/office/drawing/2010/main">
                <a:solidFill>
                  <a:srgbClr val="FFFFFF"/>
                </a:solidFill>
              </a14:hiddenFill>
            </a:ext>
          </a:extLst>
        </p:spPr>
      </p:pic>
      <p:sp>
        <p:nvSpPr>
          <p:cNvPr id="5" name="Dikdörtgen 4">
            <a:extLst>
              <a:ext uri="{FF2B5EF4-FFF2-40B4-BE49-F238E27FC236}">
                <a16:creationId xmlns:a16="http://schemas.microsoft.com/office/drawing/2014/main" id="{816B3D44-1F05-423A-BC38-1775B29DB457}"/>
              </a:ext>
            </a:extLst>
          </p:cNvPr>
          <p:cNvSpPr/>
          <p:nvPr/>
        </p:nvSpPr>
        <p:spPr>
          <a:xfrm>
            <a:off x="5436096" y="5445224"/>
            <a:ext cx="2210544" cy="914400"/>
          </a:xfrm>
          <a:prstGeom prst="rect">
            <a:avLst/>
          </a:prstGeom>
          <a:noFill/>
        </p:spPr>
        <p:txBody>
          <a:bodyPr wrap="square" rtlCol="0"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tr-TR" sz="2200" b="1" i="0" u="none" strike="noStrike" kern="0" cap="none" spc="0" normalizeH="0" baseline="0" noProof="0" dirty="0">
              <a:ln>
                <a:noFill/>
              </a:ln>
              <a:solidFill>
                <a:srgbClr val="0000FF"/>
              </a:solidFill>
              <a:effectLst/>
              <a:uLnTx/>
              <a:uFillTx/>
              <a:latin typeface="Arial Black" pitchFamily="34" charset="0"/>
              <a:ea typeface="+mn-ea"/>
              <a:cs typeface="+mn-cs"/>
            </a:endParaRPr>
          </a:p>
        </p:txBody>
      </p:sp>
      <p:sp>
        <p:nvSpPr>
          <p:cNvPr id="7" name="Dikdörtgen 6">
            <a:extLst>
              <a:ext uri="{FF2B5EF4-FFF2-40B4-BE49-F238E27FC236}">
                <a16:creationId xmlns:a16="http://schemas.microsoft.com/office/drawing/2014/main" id="{CF83352A-930B-493A-8BA6-7CE7D80D33C6}"/>
              </a:ext>
            </a:extLst>
          </p:cNvPr>
          <p:cNvSpPr/>
          <p:nvPr/>
        </p:nvSpPr>
        <p:spPr>
          <a:xfrm>
            <a:off x="6732240" y="6093296"/>
            <a:ext cx="914400" cy="914400"/>
          </a:xfrm>
          <a:prstGeom prst="rect">
            <a:avLst/>
          </a:prstGeom>
          <a:noFill/>
        </p:spPr>
        <p:txBody>
          <a:bodyPr wrap="square" rtlCol="0"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tr-TR" sz="2200" b="1" i="0" u="none" strike="noStrike" kern="0" cap="none" spc="0" normalizeH="0" baseline="0" noProof="0" dirty="0">
              <a:ln>
                <a:noFill/>
              </a:ln>
              <a:solidFill>
                <a:srgbClr val="0000FF"/>
              </a:solidFill>
              <a:effectLst/>
              <a:uLnTx/>
              <a:uFillTx/>
              <a:latin typeface="Arial Black" pitchFamily="34" charset="0"/>
              <a:ea typeface="+mn-ea"/>
              <a:cs typeface="+mn-cs"/>
            </a:endParaRPr>
          </a:p>
        </p:txBody>
      </p:sp>
      <p:sp>
        <p:nvSpPr>
          <p:cNvPr id="9" name="Dikdörtgen 8">
            <a:extLst>
              <a:ext uri="{FF2B5EF4-FFF2-40B4-BE49-F238E27FC236}">
                <a16:creationId xmlns:a16="http://schemas.microsoft.com/office/drawing/2014/main" id="{5C95CB2B-91EB-46E0-A115-E077FE69BE35}"/>
              </a:ext>
            </a:extLst>
          </p:cNvPr>
          <p:cNvSpPr/>
          <p:nvPr/>
        </p:nvSpPr>
        <p:spPr>
          <a:xfrm>
            <a:off x="7308304" y="5943599"/>
            <a:ext cx="914400" cy="914400"/>
          </a:xfrm>
          <a:prstGeom prst="rect">
            <a:avLst/>
          </a:prstGeom>
          <a:noFill/>
        </p:spPr>
        <p:txBody>
          <a:bodyPr wrap="square" rtlCol="0"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tr-TR" sz="2200" b="1" i="0" u="none" strike="noStrike" kern="0" cap="none" spc="0" normalizeH="0" baseline="0" noProof="0" dirty="0">
              <a:ln>
                <a:noFill/>
              </a:ln>
              <a:solidFill>
                <a:srgbClr val="0000FF"/>
              </a:solidFill>
              <a:effectLst/>
              <a:uLnTx/>
              <a:uFillTx/>
              <a:latin typeface="Arial Black" pitchFamily="34" charset="0"/>
              <a:ea typeface="+mn-ea"/>
              <a:cs typeface="+mn-cs"/>
            </a:endParaRPr>
          </a:p>
        </p:txBody>
      </p:sp>
      <p:sp>
        <p:nvSpPr>
          <p:cNvPr id="11" name="Dikdörtgen 10">
            <a:extLst>
              <a:ext uri="{FF2B5EF4-FFF2-40B4-BE49-F238E27FC236}">
                <a16:creationId xmlns:a16="http://schemas.microsoft.com/office/drawing/2014/main" id="{13A80184-2606-491F-BB1C-47C34B7C8FC3}"/>
              </a:ext>
            </a:extLst>
          </p:cNvPr>
          <p:cNvSpPr/>
          <p:nvPr/>
        </p:nvSpPr>
        <p:spPr>
          <a:xfrm>
            <a:off x="3707904" y="5292524"/>
            <a:ext cx="4883667" cy="954107"/>
          </a:xfrm>
          <a:prstGeom prst="rect">
            <a:avLst/>
          </a:prstGeom>
          <a:noFill/>
        </p:spPr>
        <p:txBody>
          <a:bodyPr wrap="square" rtlCol="0"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tr-TR" sz="2800" b="1" i="0" u="none" strike="noStrike" kern="0" cap="none" spc="0" normalizeH="0" baseline="0" noProof="0" dirty="0">
                <a:ln>
                  <a:noFill/>
                </a:ln>
                <a:solidFill>
                  <a:srgbClr val="FF0000"/>
                </a:solidFill>
                <a:effectLst/>
                <a:uLnTx/>
                <a:uFillTx/>
                <a:latin typeface="Arial Black" pitchFamily="34" charset="0"/>
                <a:ea typeface="+mn-ea"/>
                <a:cs typeface="+mn-cs"/>
              </a:rPr>
              <a:t>Aydın EROL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tr-TR" sz="2800" b="1" i="0" u="none" strike="noStrike" kern="0" cap="none" spc="0" normalizeH="0" baseline="0" noProof="0" dirty="0">
                <a:ln>
                  <a:noFill/>
                </a:ln>
                <a:solidFill>
                  <a:srgbClr val="FF0000"/>
                </a:solidFill>
                <a:effectLst/>
                <a:uLnTx/>
                <a:uFillTx/>
                <a:latin typeface="Arial Black" pitchFamily="34" charset="0"/>
                <a:ea typeface="+mn-ea"/>
                <a:cs typeface="+mn-cs"/>
              </a:rPr>
              <a:t>Ekonomist-Yönetici</a:t>
            </a:r>
          </a:p>
        </p:txBody>
      </p:sp>
      <p:sp>
        <p:nvSpPr>
          <p:cNvPr id="3" name="Dikdörtgen 2">
            <a:extLst>
              <a:ext uri="{FF2B5EF4-FFF2-40B4-BE49-F238E27FC236}">
                <a16:creationId xmlns:a16="http://schemas.microsoft.com/office/drawing/2014/main" id="{33220575-4FC4-4917-A5A0-289842244458}"/>
              </a:ext>
            </a:extLst>
          </p:cNvPr>
          <p:cNvSpPr/>
          <p:nvPr/>
        </p:nvSpPr>
        <p:spPr>
          <a:xfrm>
            <a:off x="6268552" y="1268760"/>
            <a:ext cx="2335896" cy="523220"/>
          </a:xfrm>
          <a:prstGeom prst="rect">
            <a:avLst/>
          </a:prstGeom>
        </p:spPr>
        <p:txBody>
          <a:bodyPr wrap="none">
            <a:spAutoFit/>
          </a:bodyPr>
          <a:lstStyle/>
          <a:p>
            <a:r>
              <a:rPr lang="tr-TR" sz="2800" b="1" kern="0" dirty="0">
                <a:solidFill>
                  <a:srgbClr val="FF0000"/>
                </a:solidFill>
                <a:latin typeface="Arial Black" pitchFamily="34" charset="0"/>
              </a:rPr>
              <a:t>25.04.2019</a:t>
            </a:r>
            <a:endParaRPr lang="tr-TR" dirty="0"/>
          </a:p>
        </p:txBody>
      </p:sp>
    </p:spTree>
    <p:extLst>
      <p:ext uri="{BB962C8B-B14F-4D97-AF65-F5344CB8AC3E}">
        <p14:creationId xmlns:p14="http://schemas.microsoft.com/office/powerpoint/2010/main" val="3025303740"/>
      </p:ext>
    </p:ext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Metin kutusu 2"/>
          <p:cNvSpPr txBox="1">
            <a:spLocks noChangeArrowheads="1"/>
          </p:cNvSpPr>
          <p:nvPr/>
        </p:nvSpPr>
        <p:spPr bwMode="auto">
          <a:xfrm>
            <a:off x="0" y="0"/>
            <a:ext cx="9144000" cy="708025"/>
          </a:xfrm>
          <a:prstGeom prst="rect">
            <a:avLst/>
          </a:prstGeom>
          <a:solidFill>
            <a:schemeClr val="bg1"/>
          </a:solidFill>
          <a:ln w="9525">
            <a:noFill/>
            <a:miter lim="800000"/>
            <a:headEnd/>
            <a:tailEnd/>
          </a:ln>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tr-TR" sz="40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 name="7 Dikdörtgen"/>
          <p:cNvSpPr>
            <a:spLocks noChangeArrowheads="1"/>
          </p:cNvSpPr>
          <p:nvPr/>
        </p:nvSpPr>
        <p:spPr bwMode="auto">
          <a:xfrm>
            <a:off x="1331640" y="206376"/>
            <a:ext cx="7259931" cy="707886"/>
          </a:xfrm>
          <a:prstGeom prst="rect">
            <a:avLst/>
          </a:prstGeom>
          <a:noFill/>
          <a:ln w="9525">
            <a:noFill/>
            <a:miter lim="800000"/>
            <a:headEnd/>
            <a:tailEnd/>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4000" b="1" i="0" u="none" strike="noStrike" kern="1200" cap="none" spc="0" normalizeH="0" baseline="0" noProof="0" dirty="0">
                <a:ln>
                  <a:solidFill>
                    <a:srgbClr val="000000"/>
                  </a:solidFill>
                </a:ln>
                <a:solidFill>
                  <a:srgbClr val="0000FF"/>
                </a:solidFill>
                <a:effectLst/>
                <a:uLnTx/>
                <a:uFillTx/>
                <a:latin typeface="Arial" charset="0"/>
                <a:ea typeface="+mn-ea"/>
                <a:cs typeface="+mn-cs"/>
              </a:rPr>
              <a:t>Global Çelik Sektörü-Üretim</a:t>
            </a:r>
          </a:p>
        </p:txBody>
      </p:sp>
      <p:pic>
        <p:nvPicPr>
          <p:cNvPr id="10" name="Resim 9" descr="D:\Users\Admin\Downloads\IMG-20180202-WA0013.jpg"/>
          <p:cNvPicPr/>
          <p:nvPr/>
        </p:nvPicPr>
        <p:blipFill>
          <a:blip r:embed="rId3">
            <a:extLst>
              <a:ext uri="{28A0092B-C50C-407E-A947-70E740481C1C}">
                <a14:useLocalDpi xmlns:a14="http://schemas.microsoft.com/office/drawing/2010/main" val="0"/>
              </a:ext>
            </a:extLst>
          </a:blip>
          <a:srcRect/>
          <a:stretch>
            <a:fillRect/>
          </a:stretch>
        </p:blipFill>
        <p:spPr bwMode="auto">
          <a:xfrm>
            <a:off x="166635" y="206376"/>
            <a:ext cx="1165005" cy="986544"/>
          </a:xfrm>
          <a:prstGeom prst="rect">
            <a:avLst/>
          </a:prstGeom>
          <a:noFill/>
          <a:ln>
            <a:noFill/>
          </a:ln>
        </p:spPr>
      </p:pic>
      <p:cxnSp>
        <p:nvCxnSpPr>
          <p:cNvPr id="11" name="Düz Bağlayıcı 10"/>
          <p:cNvCxnSpPr/>
          <p:nvPr/>
        </p:nvCxnSpPr>
        <p:spPr>
          <a:xfrm flipV="1">
            <a:off x="0" y="1273496"/>
            <a:ext cx="9144000" cy="67272"/>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7" name="Alt Başlık 5">
            <a:extLst>
              <a:ext uri="{FF2B5EF4-FFF2-40B4-BE49-F238E27FC236}">
                <a16:creationId xmlns:a16="http://schemas.microsoft.com/office/drawing/2014/main" id="{ABDB135F-2515-45EF-BD69-38ED0EDC8D22}"/>
              </a:ext>
            </a:extLst>
          </p:cNvPr>
          <p:cNvSpPr txBox="1">
            <a:spLocks/>
          </p:cNvSpPr>
          <p:nvPr/>
        </p:nvSpPr>
        <p:spPr bwMode="auto">
          <a:xfrm>
            <a:off x="679375" y="1552154"/>
            <a:ext cx="7785250" cy="94547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0" indent="0" algn="ctr" rtl="0" fontAlgn="base">
              <a:spcBef>
                <a:spcPct val="20000"/>
              </a:spcBef>
              <a:spcAft>
                <a:spcPct val="0"/>
              </a:spcAft>
              <a:buNone/>
              <a:defRPr sz="3200">
                <a:solidFill>
                  <a:schemeClr val="tx1"/>
                </a:solidFill>
                <a:latin typeface="+mn-lt"/>
                <a:ea typeface="+mn-ea"/>
                <a:cs typeface="+mn-cs"/>
              </a:defRPr>
            </a:lvl1pPr>
            <a:lvl2pPr marL="457200" indent="0" algn="ctr" rtl="0" fontAlgn="base">
              <a:spcBef>
                <a:spcPct val="20000"/>
              </a:spcBef>
              <a:spcAft>
                <a:spcPct val="0"/>
              </a:spcAft>
              <a:buNone/>
              <a:defRPr sz="2800">
                <a:solidFill>
                  <a:schemeClr val="tx1"/>
                </a:solidFill>
                <a:latin typeface="+mn-lt"/>
              </a:defRPr>
            </a:lvl2pPr>
            <a:lvl3pPr marL="914400" indent="0" algn="ctr" rtl="0" fontAlgn="base">
              <a:spcBef>
                <a:spcPct val="20000"/>
              </a:spcBef>
              <a:spcAft>
                <a:spcPct val="0"/>
              </a:spcAft>
              <a:buNone/>
              <a:defRPr sz="2400">
                <a:solidFill>
                  <a:schemeClr val="tx1"/>
                </a:solidFill>
                <a:latin typeface="+mn-lt"/>
              </a:defRPr>
            </a:lvl3pPr>
            <a:lvl4pPr marL="1371600" indent="0" algn="ctr" rtl="0" fontAlgn="base">
              <a:spcBef>
                <a:spcPct val="20000"/>
              </a:spcBef>
              <a:spcAft>
                <a:spcPct val="0"/>
              </a:spcAft>
              <a:buNone/>
              <a:defRPr sz="2000">
                <a:solidFill>
                  <a:schemeClr val="tx1"/>
                </a:solidFill>
                <a:latin typeface="+mn-lt"/>
              </a:defRPr>
            </a:lvl4pPr>
            <a:lvl5pPr marL="1828800" indent="0" algn="ctr" rtl="0" fontAlgn="base">
              <a:spcBef>
                <a:spcPct val="20000"/>
              </a:spcBef>
              <a:spcAft>
                <a:spcPct val="0"/>
              </a:spcAft>
              <a:buNone/>
              <a:defRPr sz="2000">
                <a:solidFill>
                  <a:schemeClr val="tx1"/>
                </a:solidFill>
                <a:latin typeface="+mn-lt"/>
              </a:defRPr>
            </a:lvl5pPr>
            <a:lvl6pPr marL="2286000" indent="0" algn="ctr" rtl="0" fontAlgn="base">
              <a:spcBef>
                <a:spcPct val="20000"/>
              </a:spcBef>
              <a:spcAft>
                <a:spcPct val="0"/>
              </a:spcAft>
              <a:buNone/>
              <a:defRPr sz="2000">
                <a:solidFill>
                  <a:schemeClr val="tx1"/>
                </a:solidFill>
                <a:latin typeface="+mn-lt"/>
              </a:defRPr>
            </a:lvl6pPr>
            <a:lvl7pPr marL="2743200" indent="0" algn="ctr" rtl="0" fontAlgn="base">
              <a:spcBef>
                <a:spcPct val="20000"/>
              </a:spcBef>
              <a:spcAft>
                <a:spcPct val="0"/>
              </a:spcAft>
              <a:buNone/>
              <a:defRPr sz="2000">
                <a:solidFill>
                  <a:schemeClr val="tx1"/>
                </a:solidFill>
                <a:latin typeface="+mn-lt"/>
              </a:defRPr>
            </a:lvl7pPr>
            <a:lvl8pPr marL="3200400" indent="0" algn="ctr" rtl="0" fontAlgn="base">
              <a:spcBef>
                <a:spcPct val="20000"/>
              </a:spcBef>
              <a:spcAft>
                <a:spcPct val="0"/>
              </a:spcAft>
              <a:buNone/>
              <a:defRPr sz="2000">
                <a:solidFill>
                  <a:schemeClr val="tx1"/>
                </a:solidFill>
                <a:latin typeface="+mn-lt"/>
              </a:defRPr>
            </a:lvl8pPr>
            <a:lvl9pPr marL="3657600" indent="0" algn="ctr" rtl="0" fontAlgn="base">
              <a:spcBef>
                <a:spcPct val="20000"/>
              </a:spcBef>
              <a:spcAft>
                <a:spcPct val="0"/>
              </a:spcAft>
              <a:buNone/>
              <a:defRPr sz="2000">
                <a:solidFill>
                  <a:schemeClr val="tx1"/>
                </a:solidFill>
                <a:latin typeface="+mn-lt"/>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tr-TR" sz="2400" b="1" i="0" u="none" strike="noStrike" kern="0" cap="none" spc="0" normalizeH="0" baseline="0" noProof="0" dirty="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Global Ham Çelik Üretiminin Ülkelere Göre Dağılımı aşağıdaki gibidir.</a:t>
            </a:r>
            <a:endParaRPr kumimoji="0" lang="tr-TR" sz="2000" b="1" i="0" u="none" strike="noStrike" kern="0" cap="none" spc="0" normalizeH="0" baseline="0" noProof="0" dirty="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endParaRPr>
          </a:p>
        </p:txBody>
      </p:sp>
      <p:graphicFrame>
        <p:nvGraphicFramePr>
          <p:cNvPr id="9" name="Grafik 8">
            <a:extLst>
              <a:ext uri="{FF2B5EF4-FFF2-40B4-BE49-F238E27FC236}">
                <a16:creationId xmlns:a16="http://schemas.microsoft.com/office/drawing/2014/main" id="{F0B933B7-F260-42B5-A02D-7878A08BCCEE}"/>
              </a:ext>
            </a:extLst>
          </p:cNvPr>
          <p:cNvGraphicFramePr>
            <a:graphicFrameLocks/>
          </p:cNvGraphicFramePr>
          <p:nvPr>
            <p:extLst>
              <p:ext uri="{D42A27DB-BD31-4B8C-83A1-F6EECF244321}">
                <p14:modId xmlns:p14="http://schemas.microsoft.com/office/powerpoint/2010/main" val="3217842943"/>
              </p:ext>
            </p:extLst>
          </p:nvPr>
        </p:nvGraphicFramePr>
        <p:xfrm>
          <a:off x="679376" y="2636912"/>
          <a:ext cx="4036640" cy="36004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rafik 13">
            <a:extLst>
              <a:ext uri="{FF2B5EF4-FFF2-40B4-BE49-F238E27FC236}">
                <a16:creationId xmlns:a16="http://schemas.microsoft.com/office/drawing/2014/main" id="{3D3097D0-231D-44CB-A882-FC9F0A6D67AF}"/>
              </a:ext>
            </a:extLst>
          </p:cNvPr>
          <p:cNvGraphicFramePr>
            <a:graphicFrameLocks/>
          </p:cNvGraphicFramePr>
          <p:nvPr>
            <p:extLst>
              <p:ext uri="{D42A27DB-BD31-4B8C-83A1-F6EECF244321}">
                <p14:modId xmlns:p14="http://schemas.microsoft.com/office/powerpoint/2010/main" val="3513447263"/>
              </p:ext>
            </p:extLst>
          </p:nvPr>
        </p:nvGraphicFramePr>
        <p:xfrm>
          <a:off x="5058987" y="2657321"/>
          <a:ext cx="3532584" cy="3600400"/>
        </p:xfrm>
        <a:graphic>
          <a:graphicData uri="http://schemas.openxmlformats.org/drawingml/2006/chart">
            <c:chart xmlns:c="http://schemas.openxmlformats.org/drawingml/2006/chart" xmlns:r="http://schemas.openxmlformats.org/officeDocument/2006/relationships" r:id="rId5"/>
          </a:graphicData>
        </a:graphic>
      </p:graphicFrame>
      <p:pic>
        <p:nvPicPr>
          <p:cNvPr id="3" name="Resim 2">
            <a:extLst>
              <a:ext uri="{FF2B5EF4-FFF2-40B4-BE49-F238E27FC236}">
                <a16:creationId xmlns:a16="http://schemas.microsoft.com/office/drawing/2014/main" id="{4F01DA1F-DD1E-42D5-8830-356C1F1FE3C6}"/>
              </a:ext>
            </a:extLst>
          </p:cNvPr>
          <p:cNvPicPr>
            <a:picLocks noChangeAspect="1"/>
          </p:cNvPicPr>
          <p:nvPr/>
        </p:nvPicPr>
        <p:blipFill>
          <a:blip r:embed="rId6"/>
          <a:stretch>
            <a:fillRect/>
          </a:stretch>
        </p:blipFill>
        <p:spPr>
          <a:xfrm>
            <a:off x="611560" y="6452530"/>
            <a:ext cx="2231329" cy="432854"/>
          </a:xfrm>
          <a:prstGeom prst="rect">
            <a:avLst/>
          </a:prstGeom>
        </p:spPr>
      </p:pic>
    </p:spTree>
    <p:extLst>
      <p:ext uri="{BB962C8B-B14F-4D97-AF65-F5344CB8AC3E}">
        <p14:creationId xmlns:p14="http://schemas.microsoft.com/office/powerpoint/2010/main" val="3276576292"/>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Metin kutusu 2"/>
          <p:cNvSpPr txBox="1">
            <a:spLocks noChangeArrowheads="1"/>
          </p:cNvSpPr>
          <p:nvPr/>
        </p:nvSpPr>
        <p:spPr bwMode="auto">
          <a:xfrm>
            <a:off x="0" y="0"/>
            <a:ext cx="9144000" cy="708025"/>
          </a:xfrm>
          <a:prstGeom prst="rect">
            <a:avLst/>
          </a:prstGeom>
          <a:solidFill>
            <a:schemeClr val="bg1"/>
          </a:solidFill>
          <a:ln w="9525">
            <a:noFill/>
            <a:miter lim="800000"/>
            <a:headEnd/>
            <a:tailEnd/>
          </a:ln>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tr-TR" sz="40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 name="7 Dikdörtgen"/>
          <p:cNvSpPr>
            <a:spLocks noChangeArrowheads="1"/>
          </p:cNvSpPr>
          <p:nvPr/>
        </p:nvSpPr>
        <p:spPr bwMode="auto">
          <a:xfrm>
            <a:off x="1331640" y="206376"/>
            <a:ext cx="7259931" cy="707886"/>
          </a:xfrm>
          <a:prstGeom prst="rect">
            <a:avLst/>
          </a:prstGeom>
          <a:noFill/>
          <a:ln w="9525">
            <a:noFill/>
            <a:miter lim="800000"/>
            <a:headEnd/>
            <a:tailEnd/>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4000" b="1" i="0" u="none" strike="noStrike" kern="1200" cap="none" spc="0" normalizeH="0" baseline="0" noProof="0" dirty="0">
                <a:ln>
                  <a:solidFill>
                    <a:srgbClr val="000000"/>
                  </a:solidFill>
                </a:ln>
                <a:solidFill>
                  <a:srgbClr val="0000FF"/>
                </a:solidFill>
                <a:effectLst/>
                <a:uLnTx/>
                <a:uFillTx/>
                <a:latin typeface="Arial" charset="0"/>
                <a:ea typeface="+mn-ea"/>
                <a:cs typeface="+mn-cs"/>
              </a:rPr>
              <a:t>Global Çelik Sektörü-Üretim</a:t>
            </a:r>
          </a:p>
        </p:txBody>
      </p:sp>
      <p:pic>
        <p:nvPicPr>
          <p:cNvPr id="10" name="Resim 9" descr="D:\Users\Admin\Downloads\IMG-20180202-WA0013.jpg"/>
          <p:cNvPicPr/>
          <p:nvPr/>
        </p:nvPicPr>
        <p:blipFill>
          <a:blip r:embed="rId3">
            <a:extLst>
              <a:ext uri="{28A0092B-C50C-407E-A947-70E740481C1C}">
                <a14:useLocalDpi xmlns:a14="http://schemas.microsoft.com/office/drawing/2010/main" val="0"/>
              </a:ext>
            </a:extLst>
          </a:blip>
          <a:srcRect/>
          <a:stretch>
            <a:fillRect/>
          </a:stretch>
        </p:blipFill>
        <p:spPr bwMode="auto">
          <a:xfrm>
            <a:off x="166635" y="206376"/>
            <a:ext cx="1165005" cy="986544"/>
          </a:xfrm>
          <a:prstGeom prst="rect">
            <a:avLst/>
          </a:prstGeom>
          <a:noFill/>
          <a:ln>
            <a:noFill/>
          </a:ln>
        </p:spPr>
      </p:pic>
      <p:cxnSp>
        <p:nvCxnSpPr>
          <p:cNvPr id="11" name="Düz Bağlayıcı 10"/>
          <p:cNvCxnSpPr/>
          <p:nvPr/>
        </p:nvCxnSpPr>
        <p:spPr>
          <a:xfrm flipV="1">
            <a:off x="0" y="1273496"/>
            <a:ext cx="9144000" cy="67272"/>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7" name="Alt Başlık 5">
            <a:extLst>
              <a:ext uri="{FF2B5EF4-FFF2-40B4-BE49-F238E27FC236}">
                <a16:creationId xmlns:a16="http://schemas.microsoft.com/office/drawing/2014/main" id="{ABDB135F-2515-45EF-BD69-38ED0EDC8D22}"/>
              </a:ext>
            </a:extLst>
          </p:cNvPr>
          <p:cNvSpPr txBox="1">
            <a:spLocks/>
          </p:cNvSpPr>
          <p:nvPr/>
        </p:nvSpPr>
        <p:spPr bwMode="auto">
          <a:xfrm>
            <a:off x="679375" y="1552154"/>
            <a:ext cx="7785250" cy="94547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0" indent="0" algn="ctr" rtl="0" fontAlgn="base">
              <a:spcBef>
                <a:spcPct val="20000"/>
              </a:spcBef>
              <a:spcAft>
                <a:spcPct val="0"/>
              </a:spcAft>
              <a:buNone/>
              <a:defRPr sz="3200">
                <a:solidFill>
                  <a:schemeClr val="tx1"/>
                </a:solidFill>
                <a:latin typeface="+mn-lt"/>
                <a:ea typeface="+mn-ea"/>
                <a:cs typeface="+mn-cs"/>
              </a:defRPr>
            </a:lvl1pPr>
            <a:lvl2pPr marL="457200" indent="0" algn="ctr" rtl="0" fontAlgn="base">
              <a:spcBef>
                <a:spcPct val="20000"/>
              </a:spcBef>
              <a:spcAft>
                <a:spcPct val="0"/>
              </a:spcAft>
              <a:buNone/>
              <a:defRPr sz="2800">
                <a:solidFill>
                  <a:schemeClr val="tx1"/>
                </a:solidFill>
                <a:latin typeface="+mn-lt"/>
              </a:defRPr>
            </a:lvl2pPr>
            <a:lvl3pPr marL="914400" indent="0" algn="ctr" rtl="0" fontAlgn="base">
              <a:spcBef>
                <a:spcPct val="20000"/>
              </a:spcBef>
              <a:spcAft>
                <a:spcPct val="0"/>
              </a:spcAft>
              <a:buNone/>
              <a:defRPr sz="2400">
                <a:solidFill>
                  <a:schemeClr val="tx1"/>
                </a:solidFill>
                <a:latin typeface="+mn-lt"/>
              </a:defRPr>
            </a:lvl3pPr>
            <a:lvl4pPr marL="1371600" indent="0" algn="ctr" rtl="0" fontAlgn="base">
              <a:spcBef>
                <a:spcPct val="20000"/>
              </a:spcBef>
              <a:spcAft>
                <a:spcPct val="0"/>
              </a:spcAft>
              <a:buNone/>
              <a:defRPr sz="2000">
                <a:solidFill>
                  <a:schemeClr val="tx1"/>
                </a:solidFill>
                <a:latin typeface="+mn-lt"/>
              </a:defRPr>
            </a:lvl4pPr>
            <a:lvl5pPr marL="1828800" indent="0" algn="ctr" rtl="0" fontAlgn="base">
              <a:spcBef>
                <a:spcPct val="20000"/>
              </a:spcBef>
              <a:spcAft>
                <a:spcPct val="0"/>
              </a:spcAft>
              <a:buNone/>
              <a:defRPr sz="2000">
                <a:solidFill>
                  <a:schemeClr val="tx1"/>
                </a:solidFill>
                <a:latin typeface="+mn-lt"/>
              </a:defRPr>
            </a:lvl5pPr>
            <a:lvl6pPr marL="2286000" indent="0" algn="ctr" rtl="0" fontAlgn="base">
              <a:spcBef>
                <a:spcPct val="20000"/>
              </a:spcBef>
              <a:spcAft>
                <a:spcPct val="0"/>
              </a:spcAft>
              <a:buNone/>
              <a:defRPr sz="2000">
                <a:solidFill>
                  <a:schemeClr val="tx1"/>
                </a:solidFill>
                <a:latin typeface="+mn-lt"/>
              </a:defRPr>
            </a:lvl6pPr>
            <a:lvl7pPr marL="2743200" indent="0" algn="ctr" rtl="0" fontAlgn="base">
              <a:spcBef>
                <a:spcPct val="20000"/>
              </a:spcBef>
              <a:spcAft>
                <a:spcPct val="0"/>
              </a:spcAft>
              <a:buNone/>
              <a:defRPr sz="2000">
                <a:solidFill>
                  <a:schemeClr val="tx1"/>
                </a:solidFill>
                <a:latin typeface="+mn-lt"/>
              </a:defRPr>
            </a:lvl7pPr>
            <a:lvl8pPr marL="3200400" indent="0" algn="ctr" rtl="0" fontAlgn="base">
              <a:spcBef>
                <a:spcPct val="20000"/>
              </a:spcBef>
              <a:spcAft>
                <a:spcPct val="0"/>
              </a:spcAft>
              <a:buNone/>
              <a:defRPr sz="2000">
                <a:solidFill>
                  <a:schemeClr val="tx1"/>
                </a:solidFill>
                <a:latin typeface="+mn-lt"/>
              </a:defRPr>
            </a:lvl8pPr>
            <a:lvl9pPr marL="3657600" indent="0" algn="ctr" rtl="0" fontAlgn="base">
              <a:spcBef>
                <a:spcPct val="20000"/>
              </a:spcBef>
              <a:spcAft>
                <a:spcPct val="0"/>
              </a:spcAft>
              <a:buNone/>
              <a:defRPr sz="2000">
                <a:solidFill>
                  <a:schemeClr val="tx1"/>
                </a:solidFill>
                <a:latin typeface="+mn-lt"/>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tr-TR" sz="2400" b="1" i="0" u="none" strike="noStrike" kern="0" cap="none" spc="0" normalizeH="0" baseline="0" noProof="0" dirty="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Global Ham Çelik Üretiminin Bölgelere Göre Dağılımı aşağıdaki gibidir.</a:t>
            </a:r>
            <a:endParaRPr kumimoji="0" lang="tr-TR" sz="2000" b="1" i="0" u="none" strike="noStrike" kern="0" cap="none" spc="0" normalizeH="0" baseline="0" noProof="0" dirty="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endParaRPr>
          </a:p>
        </p:txBody>
      </p:sp>
      <p:graphicFrame>
        <p:nvGraphicFramePr>
          <p:cNvPr id="12" name="Grafik 11">
            <a:extLst>
              <a:ext uri="{FF2B5EF4-FFF2-40B4-BE49-F238E27FC236}">
                <a16:creationId xmlns:a16="http://schemas.microsoft.com/office/drawing/2014/main" id="{FB6CBFF8-3DF4-4F82-B66D-1327721395D6}"/>
              </a:ext>
            </a:extLst>
          </p:cNvPr>
          <p:cNvGraphicFramePr>
            <a:graphicFrameLocks/>
          </p:cNvGraphicFramePr>
          <p:nvPr>
            <p:extLst>
              <p:ext uri="{D42A27DB-BD31-4B8C-83A1-F6EECF244321}">
                <p14:modId xmlns:p14="http://schemas.microsoft.com/office/powerpoint/2010/main" val="2241635349"/>
              </p:ext>
            </p:extLst>
          </p:nvPr>
        </p:nvGraphicFramePr>
        <p:xfrm>
          <a:off x="971601" y="2497632"/>
          <a:ext cx="3672407" cy="366767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Grafik 12">
            <a:extLst>
              <a:ext uri="{FF2B5EF4-FFF2-40B4-BE49-F238E27FC236}">
                <a16:creationId xmlns:a16="http://schemas.microsoft.com/office/drawing/2014/main" id="{8C9571D2-0F80-4B80-93EE-B627C071A254}"/>
              </a:ext>
            </a:extLst>
          </p:cNvPr>
          <p:cNvGraphicFramePr>
            <a:graphicFrameLocks/>
          </p:cNvGraphicFramePr>
          <p:nvPr>
            <p:extLst>
              <p:ext uri="{D42A27DB-BD31-4B8C-83A1-F6EECF244321}">
                <p14:modId xmlns:p14="http://schemas.microsoft.com/office/powerpoint/2010/main" val="2985615845"/>
              </p:ext>
            </p:extLst>
          </p:nvPr>
        </p:nvGraphicFramePr>
        <p:xfrm>
          <a:off x="4936234" y="2497632"/>
          <a:ext cx="3655337" cy="3806952"/>
        </p:xfrm>
        <a:graphic>
          <a:graphicData uri="http://schemas.openxmlformats.org/drawingml/2006/chart">
            <c:chart xmlns:c="http://schemas.openxmlformats.org/drawingml/2006/chart" xmlns:r="http://schemas.openxmlformats.org/officeDocument/2006/relationships" r:id="rId5"/>
          </a:graphicData>
        </a:graphic>
      </p:graphicFrame>
      <p:pic>
        <p:nvPicPr>
          <p:cNvPr id="3" name="Resim 2">
            <a:extLst>
              <a:ext uri="{FF2B5EF4-FFF2-40B4-BE49-F238E27FC236}">
                <a16:creationId xmlns:a16="http://schemas.microsoft.com/office/drawing/2014/main" id="{ABC8F05B-F43F-4732-9A6C-5C9456D280C5}"/>
              </a:ext>
            </a:extLst>
          </p:cNvPr>
          <p:cNvPicPr>
            <a:picLocks noChangeAspect="1"/>
          </p:cNvPicPr>
          <p:nvPr/>
        </p:nvPicPr>
        <p:blipFill>
          <a:blip r:embed="rId6"/>
          <a:stretch>
            <a:fillRect/>
          </a:stretch>
        </p:blipFill>
        <p:spPr>
          <a:xfrm>
            <a:off x="683568" y="6452530"/>
            <a:ext cx="2231329" cy="432854"/>
          </a:xfrm>
          <a:prstGeom prst="rect">
            <a:avLst/>
          </a:prstGeom>
        </p:spPr>
      </p:pic>
    </p:spTree>
    <p:extLst>
      <p:ext uri="{BB962C8B-B14F-4D97-AF65-F5344CB8AC3E}">
        <p14:creationId xmlns:p14="http://schemas.microsoft.com/office/powerpoint/2010/main" val="2098020969"/>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Metin kutusu 2"/>
          <p:cNvSpPr txBox="1">
            <a:spLocks noChangeArrowheads="1"/>
          </p:cNvSpPr>
          <p:nvPr/>
        </p:nvSpPr>
        <p:spPr bwMode="auto">
          <a:xfrm>
            <a:off x="0" y="0"/>
            <a:ext cx="9144000" cy="708025"/>
          </a:xfrm>
          <a:prstGeom prst="rect">
            <a:avLst/>
          </a:prstGeom>
          <a:solidFill>
            <a:schemeClr val="bg1"/>
          </a:solidFill>
          <a:ln w="9525">
            <a:noFill/>
            <a:miter lim="800000"/>
            <a:headEnd/>
            <a:tailEnd/>
          </a:ln>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tr-TR" sz="40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 name="7 Dikdörtgen"/>
          <p:cNvSpPr>
            <a:spLocks noChangeArrowheads="1"/>
          </p:cNvSpPr>
          <p:nvPr/>
        </p:nvSpPr>
        <p:spPr bwMode="auto">
          <a:xfrm>
            <a:off x="1187624" y="116632"/>
            <a:ext cx="7403947" cy="1200329"/>
          </a:xfrm>
          <a:prstGeom prst="rect">
            <a:avLst/>
          </a:prstGeom>
          <a:noFill/>
          <a:ln w="9525">
            <a:noFill/>
            <a:miter lim="800000"/>
            <a:headEnd/>
            <a:tailEnd/>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3600" b="1" i="0" u="none" strike="noStrike" kern="1200" cap="none" spc="0" normalizeH="0" baseline="0" noProof="0" dirty="0">
                <a:ln>
                  <a:solidFill>
                    <a:srgbClr val="000000"/>
                  </a:solidFill>
                </a:ln>
                <a:solidFill>
                  <a:srgbClr val="0000FF"/>
                </a:solidFill>
                <a:effectLst/>
                <a:uLnTx/>
                <a:uFillTx/>
                <a:latin typeface="Arial" charset="0"/>
                <a:ea typeface="+mn-ea"/>
                <a:cs typeface="+mn-cs"/>
              </a:rPr>
              <a:t>Prosesler Teknolojileri Açısından Sektörün Analizi </a:t>
            </a:r>
            <a:r>
              <a:rPr kumimoji="0" lang="tr-TR" sz="3600" b="1" i="0" u="none" strike="noStrike" kern="1200" cap="none" spc="0" normalizeH="0" baseline="0" noProof="0" dirty="0">
                <a:ln>
                  <a:solidFill>
                    <a:srgbClr val="000000"/>
                  </a:solidFill>
                </a:ln>
                <a:solidFill>
                  <a:srgbClr val="FF0000"/>
                </a:solidFill>
                <a:effectLst/>
                <a:uLnTx/>
                <a:uFillTx/>
                <a:latin typeface="Arial" charset="0"/>
                <a:ea typeface="+mn-ea"/>
                <a:cs typeface="+mn-cs"/>
              </a:rPr>
              <a:t>(Dünya)</a:t>
            </a:r>
          </a:p>
        </p:txBody>
      </p:sp>
      <p:pic>
        <p:nvPicPr>
          <p:cNvPr id="10" name="Resim 9" descr="D:\Users\Admin\Downloads\IMG-20180202-WA0013.jpg"/>
          <p:cNvPicPr/>
          <p:nvPr/>
        </p:nvPicPr>
        <p:blipFill>
          <a:blip r:embed="rId3">
            <a:extLst>
              <a:ext uri="{28A0092B-C50C-407E-A947-70E740481C1C}">
                <a14:useLocalDpi xmlns:a14="http://schemas.microsoft.com/office/drawing/2010/main" val="0"/>
              </a:ext>
            </a:extLst>
          </a:blip>
          <a:srcRect/>
          <a:stretch>
            <a:fillRect/>
          </a:stretch>
        </p:blipFill>
        <p:spPr bwMode="auto">
          <a:xfrm>
            <a:off x="166635" y="206376"/>
            <a:ext cx="1165005" cy="986544"/>
          </a:xfrm>
          <a:prstGeom prst="rect">
            <a:avLst/>
          </a:prstGeom>
          <a:noFill/>
          <a:ln>
            <a:noFill/>
          </a:ln>
        </p:spPr>
      </p:pic>
      <p:sp>
        <p:nvSpPr>
          <p:cNvPr id="6" name="Alt Başlık 5"/>
          <p:cNvSpPr>
            <a:spLocks noGrp="1"/>
          </p:cNvSpPr>
          <p:nvPr>
            <p:ph type="subTitle" idx="1"/>
          </p:nvPr>
        </p:nvSpPr>
        <p:spPr>
          <a:xfrm>
            <a:off x="611560" y="1628800"/>
            <a:ext cx="7776865" cy="4608512"/>
          </a:xfrm>
        </p:spPr>
        <p:txBody>
          <a:bodyPr/>
          <a:lstStyle/>
          <a:p>
            <a:pPr algn="l"/>
            <a:r>
              <a:rPr lang="tr-TR" sz="3600" b="1" dirty="0">
                <a:solidFill>
                  <a:srgbClr val="002060"/>
                </a:solidFill>
                <a:latin typeface="Tahoma" panose="020B0604030504040204" pitchFamily="34" charset="0"/>
                <a:ea typeface="Tahoma" panose="020B0604030504040204" pitchFamily="34" charset="0"/>
                <a:cs typeface="Tahoma" panose="020B0604030504040204" pitchFamily="34" charset="0"/>
              </a:rPr>
              <a:t>Dünya Ham Çelik Üretimini, uygulanan proses teknolojileri açısından incelediğimizde, 2017 yılında Dünyadaki toplam ham çelik üretiminin </a:t>
            </a:r>
            <a:r>
              <a:rPr lang="tr-TR" sz="3600" b="1" dirty="0">
                <a:solidFill>
                  <a:srgbClr val="FF0000"/>
                </a:solidFill>
                <a:latin typeface="Tahoma" panose="020B0604030504040204" pitchFamily="34" charset="0"/>
                <a:ea typeface="Tahoma" panose="020B0604030504040204" pitchFamily="34" charset="0"/>
                <a:cs typeface="Tahoma" panose="020B0604030504040204" pitchFamily="34" charset="0"/>
              </a:rPr>
              <a:t>%72 </a:t>
            </a:r>
            <a:r>
              <a:rPr lang="tr-TR" sz="3600" b="1" dirty="0">
                <a:solidFill>
                  <a:srgbClr val="002060"/>
                </a:solidFill>
                <a:latin typeface="Tahoma" panose="020B0604030504040204" pitchFamily="34" charset="0"/>
                <a:ea typeface="Tahoma" panose="020B0604030504040204" pitchFamily="34" charset="0"/>
                <a:cs typeface="Tahoma" panose="020B0604030504040204" pitchFamily="34" charset="0"/>
              </a:rPr>
              <a:t>entegre tesislerde </a:t>
            </a:r>
            <a:r>
              <a:rPr lang="tr-TR" sz="3600" b="1" dirty="0">
                <a:solidFill>
                  <a:srgbClr val="FF0000"/>
                </a:solidFill>
                <a:latin typeface="Tahoma" panose="020B0604030504040204" pitchFamily="34" charset="0"/>
                <a:ea typeface="Tahoma" panose="020B0604030504040204" pitchFamily="34" charset="0"/>
                <a:cs typeface="Tahoma" panose="020B0604030504040204" pitchFamily="34" charset="0"/>
              </a:rPr>
              <a:t>%28</a:t>
            </a:r>
            <a:r>
              <a:rPr lang="tr-TR" sz="3600" b="1" dirty="0">
                <a:solidFill>
                  <a:srgbClr val="002060"/>
                </a:solidFill>
                <a:latin typeface="Tahoma" panose="020B0604030504040204" pitchFamily="34" charset="0"/>
                <a:ea typeface="Tahoma" panose="020B0604030504040204" pitchFamily="34" charset="0"/>
                <a:cs typeface="Tahoma" panose="020B0604030504040204" pitchFamily="34" charset="0"/>
              </a:rPr>
              <a:t>’i EAF tesislerinde üretilmiştir. </a:t>
            </a:r>
            <a:endParaRPr lang="tr-TR"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cxnSp>
        <p:nvCxnSpPr>
          <p:cNvPr id="11" name="Düz Bağlayıcı 10"/>
          <p:cNvCxnSpPr/>
          <p:nvPr/>
        </p:nvCxnSpPr>
        <p:spPr>
          <a:xfrm>
            <a:off x="0" y="1304764"/>
            <a:ext cx="914400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7" name="Resim 6">
            <a:extLst>
              <a:ext uri="{FF2B5EF4-FFF2-40B4-BE49-F238E27FC236}">
                <a16:creationId xmlns:a16="http://schemas.microsoft.com/office/drawing/2014/main" id="{7B31E004-9038-453E-AA1A-17870CA66249}"/>
              </a:ext>
            </a:extLst>
          </p:cNvPr>
          <p:cNvPicPr>
            <a:picLocks noChangeAspect="1"/>
          </p:cNvPicPr>
          <p:nvPr/>
        </p:nvPicPr>
        <p:blipFill>
          <a:blip r:embed="rId4"/>
          <a:stretch>
            <a:fillRect/>
          </a:stretch>
        </p:blipFill>
        <p:spPr>
          <a:xfrm>
            <a:off x="539552" y="6093296"/>
            <a:ext cx="2231329" cy="432854"/>
          </a:xfrm>
          <a:prstGeom prst="rect">
            <a:avLst/>
          </a:prstGeom>
        </p:spPr>
      </p:pic>
    </p:spTree>
    <p:extLst>
      <p:ext uri="{BB962C8B-B14F-4D97-AF65-F5344CB8AC3E}">
        <p14:creationId xmlns:p14="http://schemas.microsoft.com/office/powerpoint/2010/main" val="1169808349"/>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Metin kutusu 2"/>
          <p:cNvSpPr txBox="1">
            <a:spLocks noChangeArrowheads="1"/>
          </p:cNvSpPr>
          <p:nvPr/>
        </p:nvSpPr>
        <p:spPr bwMode="auto">
          <a:xfrm>
            <a:off x="0" y="0"/>
            <a:ext cx="9144000" cy="708025"/>
          </a:xfrm>
          <a:prstGeom prst="rect">
            <a:avLst/>
          </a:prstGeom>
          <a:solidFill>
            <a:schemeClr val="bg1"/>
          </a:solidFill>
          <a:ln w="9525">
            <a:noFill/>
            <a:miter lim="800000"/>
            <a:headEnd/>
            <a:tailEnd/>
          </a:ln>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tr-TR" sz="4000" b="0" i="0" u="none" strike="noStrike" kern="1200" cap="none" spc="0" normalizeH="0" baseline="0" noProof="0">
              <a:ln>
                <a:noFill/>
              </a:ln>
              <a:solidFill>
                <a:srgbClr val="000000"/>
              </a:solidFill>
              <a:effectLst/>
              <a:uLnTx/>
              <a:uFillTx/>
              <a:latin typeface="Arial" charset="0"/>
              <a:ea typeface="+mn-ea"/>
              <a:cs typeface="+mn-cs"/>
            </a:endParaRPr>
          </a:p>
        </p:txBody>
      </p:sp>
      <p:pic>
        <p:nvPicPr>
          <p:cNvPr id="10" name="Resim 9" descr="D:\Users\Admin\Downloads\IMG-20180202-WA0013.jpg"/>
          <p:cNvPicPr/>
          <p:nvPr/>
        </p:nvPicPr>
        <p:blipFill>
          <a:blip r:embed="rId3">
            <a:extLst>
              <a:ext uri="{28A0092B-C50C-407E-A947-70E740481C1C}">
                <a14:useLocalDpi xmlns:a14="http://schemas.microsoft.com/office/drawing/2010/main" val="0"/>
              </a:ext>
            </a:extLst>
          </a:blip>
          <a:srcRect/>
          <a:stretch>
            <a:fillRect/>
          </a:stretch>
        </p:blipFill>
        <p:spPr bwMode="auto">
          <a:xfrm>
            <a:off x="166635" y="220935"/>
            <a:ext cx="1165005" cy="986544"/>
          </a:xfrm>
          <a:prstGeom prst="rect">
            <a:avLst/>
          </a:prstGeom>
          <a:noFill/>
          <a:ln>
            <a:noFill/>
          </a:ln>
        </p:spPr>
      </p:pic>
      <p:cxnSp>
        <p:nvCxnSpPr>
          <p:cNvPr id="11" name="Düz Bağlayıcı 10"/>
          <p:cNvCxnSpPr/>
          <p:nvPr/>
        </p:nvCxnSpPr>
        <p:spPr>
          <a:xfrm flipV="1">
            <a:off x="0" y="1273346"/>
            <a:ext cx="9144000" cy="43615"/>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8" name="7 Dikdörtgen"/>
          <p:cNvSpPr>
            <a:spLocks noChangeArrowheads="1"/>
          </p:cNvSpPr>
          <p:nvPr/>
        </p:nvSpPr>
        <p:spPr bwMode="auto">
          <a:xfrm>
            <a:off x="1187624" y="116632"/>
            <a:ext cx="7403947" cy="1200329"/>
          </a:xfrm>
          <a:prstGeom prst="rect">
            <a:avLst/>
          </a:prstGeom>
          <a:noFill/>
          <a:ln w="9525">
            <a:noFill/>
            <a:miter lim="800000"/>
            <a:headEnd/>
            <a:tailEnd/>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3600" b="1" i="0" u="none" strike="noStrike" kern="1200" cap="none" spc="0" normalizeH="0" baseline="0" noProof="0" dirty="0">
                <a:ln>
                  <a:solidFill>
                    <a:srgbClr val="000000"/>
                  </a:solidFill>
                </a:ln>
                <a:solidFill>
                  <a:srgbClr val="0000FF"/>
                </a:solidFill>
                <a:effectLst/>
                <a:uLnTx/>
                <a:uFillTx/>
                <a:latin typeface="Arial" charset="0"/>
                <a:ea typeface="+mn-ea"/>
                <a:cs typeface="+mn-cs"/>
              </a:rPr>
              <a:t>Prosesler Teknolojileri Açısından Çelik Sektörü </a:t>
            </a:r>
            <a:r>
              <a:rPr kumimoji="0" lang="tr-TR" sz="3600" b="1" i="0" u="none" strike="noStrike" kern="1200" cap="none" spc="0" normalizeH="0" baseline="0" noProof="0" dirty="0">
                <a:ln>
                  <a:solidFill>
                    <a:srgbClr val="000000"/>
                  </a:solidFill>
                </a:ln>
                <a:solidFill>
                  <a:srgbClr val="FF0000"/>
                </a:solidFill>
                <a:effectLst/>
                <a:uLnTx/>
                <a:uFillTx/>
                <a:latin typeface="Arial" charset="0"/>
                <a:ea typeface="+mn-ea"/>
                <a:cs typeface="+mn-cs"/>
              </a:rPr>
              <a:t>(Dünya)</a:t>
            </a:r>
          </a:p>
        </p:txBody>
      </p:sp>
      <p:sp>
        <p:nvSpPr>
          <p:cNvPr id="12" name="Metin kutusu 11"/>
          <p:cNvSpPr txBox="1"/>
          <p:nvPr/>
        </p:nvSpPr>
        <p:spPr bwMode="auto">
          <a:xfrm>
            <a:off x="395536" y="6381328"/>
            <a:ext cx="2232248" cy="338554"/>
          </a:xfrm>
          <a:prstGeom prst="rect">
            <a:avLst/>
          </a:prstGeom>
          <a:noFill/>
          <a:ln w="9525">
            <a:noFill/>
            <a:miter lim="800000"/>
            <a:headEnd/>
            <a:tailEnd/>
          </a:ln>
          <a:effectLst/>
        </p:spPr>
        <p:txBody>
          <a:bodyPr wrap="square" rtlCol="0">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tr-TR" sz="1600" b="1" i="0" u="none" strike="noStrike" kern="1200" cap="none" spc="0" normalizeH="0" baseline="0" noProof="0" dirty="0" err="1">
                <a:ln>
                  <a:noFill/>
                </a:ln>
                <a:solidFill>
                  <a:srgbClr val="0000FF"/>
                </a:solidFill>
                <a:effectLst/>
                <a:uLnTx/>
                <a:uFillTx/>
                <a:latin typeface="Arial" charset="0"/>
                <a:ea typeface="+mn-ea"/>
                <a:cs typeface="+mn-cs"/>
              </a:rPr>
              <a:t>Kaynak:WSA</a:t>
            </a:r>
            <a:endParaRPr kumimoji="0" lang="tr-TR" sz="1600" b="1" i="0" u="none" strike="noStrike" kern="1200" cap="none" spc="0" normalizeH="0" baseline="0" noProof="0" dirty="0">
              <a:ln>
                <a:noFill/>
              </a:ln>
              <a:solidFill>
                <a:srgbClr val="0000FF"/>
              </a:solidFill>
              <a:effectLst/>
              <a:uLnTx/>
              <a:uFillTx/>
              <a:latin typeface="Arial" charset="0"/>
              <a:ea typeface="+mn-ea"/>
              <a:cs typeface="+mn-cs"/>
            </a:endParaRPr>
          </a:p>
        </p:txBody>
      </p:sp>
      <p:graphicFrame>
        <p:nvGraphicFramePr>
          <p:cNvPr id="20" name="Grafik 19">
            <a:extLst>
              <a:ext uri="{FF2B5EF4-FFF2-40B4-BE49-F238E27FC236}">
                <a16:creationId xmlns:a16="http://schemas.microsoft.com/office/drawing/2014/main" id="{C5F95EAA-4138-4C75-A741-05E26CE58965}"/>
              </a:ext>
            </a:extLst>
          </p:cNvPr>
          <p:cNvGraphicFramePr>
            <a:graphicFrameLocks/>
          </p:cNvGraphicFramePr>
          <p:nvPr>
            <p:extLst>
              <p:ext uri="{D42A27DB-BD31-4B8C-83A1-F6EECF244321}">
                <p14:modId xmlns:p14="http://schemas.microsoft.com/office/powerpoint/2010/main" val="2337631056"/>
              </p:ext>
            </p:extLst>
          </p:nvPr>
        </p:nvGraphicFramePr>
        <p:xfrm>
          <a:off x="899592" y="1537896"/>
          <a:ext cx="7200800" cy="473395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31850660"/>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Metin kutusu 2"/>
          <p:cNvSpPr txBox="1">
            <a:spLocks noChangeArrowheads="1"/>
          </p:cNvSpPr>
          <p:nvPr/>
        </p:nvSpPr>
        <p:spPr bwMode="auto">
          <a:xfrm>
            <a:off x="0" y="0"/>
            <a:ext cx="9144000" cy="708025"/>
          </a:xfrm>
          <a:prstGeom prst="rect">
            <a:avLst/>
          </a:prstGeom>
          <a:solidFill>
            <a:schemeClr val="bg1"/>
          </a:solidFill>
          <a:ln w="9525">
            <a:noFill/>
            <a:miter lim="800000"/>
            <a:headEnd/>
            <a:tailEnd/>
          </a:ln>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tr-TR" sz="4000" b="0" i="0" u="none" strike="noStrike" kern="1200" cap="none" spc="0" normalizeH="0" baseline="0" noProof="0">
              <a:ln>
                <a:noFill/>
              </a:ln>
              <a:solidFill>
                <a:srgbClr val="000000"/>
              </a:solidFill>
              <a:effectLst/>
              <a:uLnTx/>
              <a:uFillTx/>
              <a:latin typeface="Arial" charset="0"/>
              <a:ea typeface="+mn-ea"/>
              <a:cs typeface="+mn-cs"/>
            </a:endParaRPr>
          </a:p>
        </p:txBody>
      </p:sp>
      <p:pic>
        <p:nvPicPr>
          <p:cNvPr id="10" name="Resim 9" descr="D:\Users\Admin\Downloads\IMG-20180202-WA0013.jpg"/>
          <p:cNvPicPr/>
          <p:nvPr/>
        </p:nvPicPr>
        <p:blipFill>
          <a:blip r:embed="rId3">
            <a:extLst>
              <a:ext uri="{28A0092B-C50C-407E-A947-70E740481C1C}">
                <a14:useLocalDpi xmlns:a14="http://schemas.microsoft.com/office/drawing/2010/main" val="0"/>
              </a:ext>
            </a:extLst>
          </a:blip>
          <a:srcRect/>
          <a:stretch>
            <a:fillRect/>
          </a:stretch>
        </p:blipFill>
        <p:spPr bwMode="auto">
          <a:xfrm>
            <a:off x="166635" y="206376"/>
            <a:ext cx="1165005" cy="986544"/>
          </a:xfrm>
          <a:prstGeom prst="rect">
            <a:avLst/>
          </a:prstGeom>
          <a:noFill/>
          <a:ln>
            <a:noFill/>
          </a:ln>
        </p:spPr>
      </p:pic>
      <p:sp>
        <p:nvSpPr>
          <p:cNvPr id="6" name="Alt Başlık 5"/>
          <p:cNvSpPr>
            <a:spLocks noGrp="1"/>
          </p:cNvSpPr>
          <p:nvPr>
            <p:ph type="subTitle" idx="1"/>
          </p:nvPr>
        </p:nvSpPr>
        <p:spPr>
          <a:xfrm>
            <a:off x="467544" y="2333549"/>
            <a:ext cx="8124027" cy="3183683"/>
          </a:xfrm>
        </p:spPr>
        <p:txBody>
          <a:bodyPr/>
          <a:lstStyle/>
          <a:p>
            <a:r>
              <a:rPr lang="tr-TR" sz="6600" b="1" kern="1200" dirty="0">
                <a:ln>
                  <a:solidFill>
                    <a:srgbClr val="000000"/>
                  </a:solidFill>
                </a:ln>
                <a:solidFill>
                  <a:srgbClr val="FF0000"/>
                </a:solidFill>
                <a:latin typeface="Arial" charset="0"/>
              </a:rPr>
              <a:t>Türk Çelik Sektörü Verileri </a:t>
            </a:r>
          </a:p>
          <a:p>
            <a:pPr algn="l"/>
            <a:endParaRPr lang="tr-TR" sz="3600" b="1"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algn="l"/>
            <a:endParaRPr lang="tr-TR"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cxnSp>
        <p:nvCxnSpPr>
          <p:cNvPr id="11" name="Düz Bağlayıcı 10"/>
          <p:cNvCxnSpPr/>
          <p:nvPr/>
        </p:nvCxnSpPr>
        <p:spPr>
          <a:xfrm flipV="1">
            <a:off x="0" y="1273496"/>
            <a:ext cx="9144000" cy="67272"/>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6816601"/>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Metin kutusu 2"/>
          <p:cNvSpPr txBox="1">
            <a:spLocks noChangeArrowheads="1"/>
          </p:cNvSpPr>
          <p:nvPr/>
        </p:nvSpPr>
        <p:spPr bwMode="auto">
          <a:xfrm>
            <a:off x="0" y="0"/>
            <a:ext cx="9144000" cy="708025"/>
          </a:xfrm>
          <a:prstGeom prst="rect">
            <a:avLst/>
          </a:prstGeom>
          <a:solidFill>
            <a:schemeClr val="bg1"/>
          </a:solidFill>
          <a:ln w="9525">
            <a:noFill/>
            <a:miter lim="800000"/>
            <a:headEnd/>
            <a:tailEnd/>
          </a:ln>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tr-TR" sz="40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 name="7 Dikdörtgen"/>
          <p:cNvSpPr>
            <a:spLocks noChangeArrowheads="1"/>
          </p:cNvSpPr>
          <p:nvPr/>
        </p:nvSpPr>
        <p:spPr bwMode="auto">
          <a:xfrm>
            <a:off x="1331640" y="206376"/>
            <a:ext cx="7259931" cy="707886"/>
          </a:xfrm>
          <a:prstGeom prst="rect">
            <a:avLst/>
          </a:prstGeom>
          <a:noFill/>
          <a:ln w="9525">
            <a:noFill/>
            <a:miter lim="800000"/>
            <a:headEnd/>
            <a:tailEnd/>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4000" b="1" i="0" u="none" strike="noStrike" kern="1200" cap="none" spc="0" normalizeH="0" baseline="0" noProof="0" dirty="0">
                <a:ln>
                  <a:solidFill>
                    <a:srgbClr val="000000"/>
                  </a:solidFill>
                </a:ln>
                <a:solidFill>
                  <a:srgbClr val="0000FF"/>
                </a:solidFill>
                <a:effectLst/>
                <a:uLnTx/>
                <a:uFillTx/>
                <a:latin typeface="Arial" charset="0"/>
                <a:ea typeface="+mn-ea"/>
                <a:cs typeface="+mn-cs"/>
              </a:rPr>
              <a:t>Türk Çelik Sektörü-İstihdam</a:t>
            </a:r>
          </a:p>
        </p:txBody>
      </p:sp>
      <p:pic>
        <p:nvPicPr>
          <p:cNvPr id="10" name="Resim 9" descr="D:\Users\Admin\Downloads\IMG-20180202-WA0013.jpg"/>
          <p:cNvPicPr/>
          <p:nvPr/>
        </p:nvPicPr>
        <p:blipFill>
          <a:blip r:embed="rId3">
            <a:extLst>
              <a:ext uri="{28A0092B-C50C-407E-A947-70E740481C1C}">
                <a14:useLocalDpi xmlns:a14="http://schemas.microsoft.com/office/drawing/2010/main" val="0"/>
              </a:ext>
            </a:extLst>
          </a:blip>
          <a:srcRect/>
          <a:stretch>
            <a:fillRect/>
          </a:stretch>
        </p:blipFill>
        <p:spPr bwMode="auto">
          <a:xfrm>
            <a:off x="166635" y="206376"/>
            <a:ext cx="1165005" cy="986544"/>
          </a:xfrm>
          <a:prstGeom prst="rect">
            <a:avLst/>
          </a:prstGeom>
          <a:noFill/>
          <a:ln>
            <a:noFill/>
          </a:ln>
        </p:spPr>
      </p:pic>
      <p:sp>
        <p:nvSpPr>
          <p:cNvPr id="6" name="Alt Başlık 5"/>
          <p:cNvSpPr>
            <a:spLocks noGrp="1"/>
          </p:cNvSpPr>
          <p:nvPr>
            <p:ph type="subTitle" idx="1"/>
          </p:nvPr>
        </p:nvSpPr>
        <p:spPr>
          <a:xfrm>
            <a:off x="467544" y="1484784"/>
            <a:ext cx="8124027" cy="5095736"/>
          </a:xfrm>
        </p:spPr>
        <p:txBody>
          <a:bodyPr/>
          <a:lstStyle/>
          <a:p>
            <a:pPr algn="l"/>
            <a:r>
              <a:rPr lang="tr-TR" sz="2800" b="1" dirty="0">
                <a:solidFill>
                  <a:srgbClr val="002060"/>
                </a:solidFill>
                <a:latin typeface="Tahoma" panose="020B0604030504040204" pitchFamily="34" charset="0"/>
                <a:ea typeface="Tahoma" panose="020B0604030504040204" pitchFamily="34" charset="0"/>
                <a:cs typeface="Tahoma" panose="020B0604030504040204" pitchFamily="34" charset="0"/>
              </a:rPr>
              <a:t>Türk Çelik Sektöründe; </a:t>
            </a:r>
          </a:p>
          <a:p>
            <a:pPr algn="l"/>
            <a:r>
              <a:rPr lang="tr-TR" sz="2000" b="1" i="1" dirty="0">
                <a:solidFill>
                  <a:srgbClr val="FF0000"/>
                </a:solidFill>
                <a:latin typeface="Tahoma" panose="020B0604030504040204" pitchFamily="34" charset="0"/>
                <a:ea typeface="Tahoma" panose="020B0604030504040204" pitchFamily="34" charset="0"/>
                <a:cs typeface="Tahoma" panose="020B0604030504040204" pitchFamily="34" charset="0"/>
              </a:rPr>
              <a:t>-38 Bin Kişi Doğrudan Çelik Üretimi İşinde ,</a:t>
            </a:r>
          </a:p>
          <a:p>
            <a:pPr algn="l"/>
            <a:r>
              <a:rPr lang="tr-TR" sz="2000" b="1" i="1" dirty="0">
                <a:solidFill>
                  <a:srgbClr val="FF0000"/>
                </a:solidFill>
                <a:latin typeface="Tahoma" panose="020B0604030504040204" pitchFamily="34" charset="0"/>
                <a:ea typeface="Tahoma" panose="020B0604030504040204" pitchFamily="34" charset="0"/>
                <a:cs typeface="Tahoma" panose="020B0604030504040204" pitchFamily="34" charset="0"/>
              </a:rPr>
              <a:t>-40 Bin Kişide Dolaylı Çelik üretimi İşlerinde,</a:t>
            </a:r>
          </a:p>
          <a:p>
            <a:pPr algn="l"/>
            <a:r>
              <a:rPr lang="tr-TR" sz="2000" b="1" i="1" dirty="0">
                <a:solidFill>
                  <a:srgbClr val="FF0000"/>
                </a:solidFill>
                <a:latin typeface="Tahoma" panose="020B0604030504040204" pitchFamily="34" charset="0"/>
                <a:ea typeface="Tahoma" panose="020B0604030504040204" pitchFamily="34" charset="0"/>
                <a:cs typeface="Tahoma" panose="020B0604030504040204" pitchFamily="34" charset="0"/>
              </a:rPr>
              <a:t> (Burada tahmin yaklaşımında WSA yaklaşımı kullanılmıştır) </a:t>
            </a:r>
          </a:p>
          <a:p>
            <a:pPr algn="l"/>
            <a:r>
              <a:rPr lang="tr-TR" sz="2000" b="1" i="1" dirty="0">
                <a:solidFill>
                  <a:srgbClr val="FF0000"/>
                </a:solidFill>
                <a:latin typeface="Tahoma" panose="020B0604030504040204" pitchFamily="34" charset="0"/>
                <a:ea typeface="Tahoma" panose="020B0604030504040204" pitchFamily="34" charset="0"/>
                <a:cs typeface="Tahoma" panose="020B0604030504040204" pitchFamily="34" charset="0"/>
              </a:rPr>
              <a:t>Olmak üzere yaklaşık  </a:t>
            </a:r>
            <a:r>
              <a:rPr lang="tr-TR" sz="2800" b="1" i="1" dirty="0">
                <a:solidFill>
                  <a:srgbClr val="002060"/>
                </a:solidFill>
                <a:latin typeface="Tahoma" panose="020B0604030504040204" pitchFamily="34" charset="0"/>
                <a:ea typeface="Tahoma" panose="020B0604030504040204" pitchFamily="34" charset="0"/>
                <a:cs typeface="Tahoma" panose="020B0604030504040204" pitchFamily="34" charset="0"/>
              </a:rPr>
              <a:t>78 Bin’ den </a:t>
            </a:r>
            <a:r>
              <a:rPr lang="tr-TR" sz="2000" b="1" i="1" dirty="0">
                <a:solidFill>
                  <a:srgbClr val="FF0000"/>
                </a:solidFill>
                <a:latin typeface="Tahoma" panose="020B0604030504040204" pitchFamily="34" charset="0"/>
                <a:ea typeface="Tahoma" panose="020B0604030504040204" pitchFamily="34" charset="0"/>
                <a:cs typeface="Tahoma" panose="020B0604030504040204" pitchFamily="34" charset="0"/>
              </a:rPr>
              <a:t>fazla kişi çalışmaktadır.</a:t>
            </a:r>
          </a:p>
          <a:p>
            <a:pPr algn="l"/>
            <a:r>
              <a:rPr lang="tr-TR" sz="2800" b="1" dirty="0">
                <a:solidFill>
                  <a:srgbClr val="002060"/>
                </a:solidFill>
                <a:latin typeface="Tahoma" panose="020B0604030504040204" pitchFamily="34" charset="0"/>
                <a:ea typeface="Tahoma" panose="020B0604030504040204" pitchFamily="34" charset="0"/>
                <a:cs typeface="Tahoma" panose="020B0604030504040204" pitchFamily="34" charset="0"/>
              </a:rPr>
              <a:t>Ayrıca;</a:t>
            </a:r>
          </a:p>
          <a:p>
            <a:pPr algn="l"/>
            <a:r>
              <a:rPr lang="tr-TR" sz="2800" b="1" dirty="0">
                <a:solidFill>
                  <a:srgbClr val="002060"/>
                </a:solidFill>
                <a:latin typeface="Tahoma" panose="020B0604030504040204" pitchFamily="34" charset="0"/>
                <a:ea typeface="Tahoma" panose="020B0604030504040204" pitchFamily="34" charset="0"/>
                <a:cs typeface="Tahoma" panose="020B0604030504040204" pitchFamily="34" charset="0"/>
              </a:rPr>
              <a:t>Çelik Endüstrisinde her bir iş  7,1 adet dolaylı iş yaratılmakta olduğu yaklaşımı ile; </a:t>
            </a:r>
          </a:p>
          <a:p>
            <a:pPr algn="l"/>
            <a:r>
              <a:rPr lang="tr-TR" sz="2000" b="1" i="1" dirty="0">
                <a:solidFill>
                  <a:srgbClr val="FF0000"/>
                </a:solidFill>
                <a:latin typeface="Tahoma" panose="020B0604030504040204" pitchFamily="34" charset="0"/>
                <a:ea typeface="Tahoma" panose="020B0604030504040204" pitchFamily="34" charset="0"/>
                <a:cs typeface="Tahoma" panose="020B0604030504040204" pitchFamily="34" charset="0"/>
              </a:rPr>
              <a:t>-Çelik Sektörü Türkiye genelinde </a:t>
            </a:r>
            <a:r>
              <a:rPr lang="tr-TR" sz="2800" b="1" i="1" dirty="0">
                <a:solidFill>
                  <a:srgbClr val="002060"/>
                </a:solidFill>
                <a:latin typeface="Tahoma" panose="020B0604030504040204" pitchFamily="34" charset="0"/>
                <a:ea typeface="Tahoma" panose="020B0604030504040204" pitchFamily="34" charset="0"/>
                <a:cs typeface="Tahoma" panose="020B0604030504040204" pitchFamily="34" charset="0"/>
              </a:rPr>
              <a:t>550 bin </a:t>
            </a:r>
            <a:r>
              <a:rPr lang="tr-TR" sz="2000" b="1" i="1" dirty="0">
                <a:solidFill>
                  <a:srgbClr val="FF0000"/>
                </a:solidFill>
                <a:latin typeface="Tahoma" panose="020B0604030504040204" pitchFamily="34" charset="0"/>
                <a:ea typeface="Tahoma" panose="020B0604030504040204" pitchFamily="34" charset="0"/>
                <a:cs typeface="Tahoma" panose="020B0604030504040204" pitchFamily="34" charset="0"/>
              </a:rPr>
              <a:t>kişilik, </a:t>
            </a:r>
          </a:p>
          <a:p>
            <a:pPr algn="l"/>
            <a:r>
              <a:rPr lang="tr-TR" sz="2800" b="1" dirty="0">
                <a:solidFill>
                  <a:srgbClr val="002060"/>
                </a:solidFill>
                <a:latin typeface="Tahoma" panose="020B0604030504040204" pitchFamily="34" charset="0"/>
                <a:ea typeface="Tahoma" panose="020B0604030504040204" pitchFamily="34" charset="0"/>
                <a:cs typeface="Tahoma" panose="020B0604030504040204" pitchFamily="34" charset="0"/>
              </a:rPr>
              <a:t>istihdam yaratmaktadır</a:t>
            </a:r>
            <a:r>
              <a:rPr lang="tr-TR" b="1" dirty="0">
                <a:solidFill>
                  <a:srgbClr val="002060"/>
                </a:solidFill>
                <a:latin typeface="Tahoma" panose="020B0604030504040204" pitchFamily="34" charset="0"/>
                <a:ea typeface="Tahoma" panose="020B0604030504040204" pitchFamily="34" charset="0"/>
                <a:cs typeface="Tahoma" panose="020B0604030504040204" pitchFamily="34" charset="0"/>
              </a:rPr>
              <a:t>.</a:t>
            </a:r>
          </a:p>
          <a:p>
            <a:pPr algn="l"/>
            <a:endParaRPr lang="tr-TR" sz="3600" b="1"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algn="l"/>
            <a:endParaRPr lang="tr-TR"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cxnSp>
        <p:nvCxnSpPr>
          <p:cNvPr id="11" name="Düz Bağlayıcı 10"/>
          <p:cNvCxnSpPr/>
          <p:nvPr/>
        </p:nvCxnSpPr>
        <p:spPr>
          <a:xfrm flipV="1">
            <a:off x="0" y="1273496"/>
            <a:ext cx="9144000" cy="67272"/>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3" name="Resim 2">
            <a:extLst>
              <a:ext uri="{FF2B5EF4-FFF2-40B4-BE49-F238E27FC236}">
                <a16:creationId xmlns:a16="http://schemas.microsoft.com/office/drawing/2014/main" id="{DCC3F64B-0E73-42E4-8236-12957F015E0C}"/>
              </a:ext>
            </a:extLst>
          </p:cNvPr>
          <p:cNvPicPr>
            <a:picLocks noChangeAspect="1"/>
          </p:cNvPicPr>
          <p:nvPr/>
        </p:nvPicPr>
        <p:blipFill>
          <a:blip r:embed="rId4"/>
          <a:stretch>
            <a:fillRect/>
          </a:stretch>
        </p:blipFill>
        <p:spPr>
          <a:xfrm>
            <a:off x="323528" y="6452530"/>
            <a:ext cx="2231329" cy="432854"/>
          </a:xfrm>
          <a:prstGeom prst="rect">
            <a:avLst/>
          </a:prstGeom>
        </p:spPr>
      </p:pic>
    </p:spTree>
    <p:extLst>
      <p:ext uri="{BB962C8B-B14F-4D97-AF65-F5344CB8AC3E}">
        <p14:creationId xmlns:p14="http://schemas.microsoft.com/office/powerpoint/2010/main" val="1329794696"/>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Metin kutusu 2"/>
          <p:cNvSpPr txBox="1">
            <a:spLocks noChangeArrowheads="1"/>
          </p:cNvSpPr>
          <p:nvPr/>
        </p:nvSpPr>
        <p:spPr bwMode="auto">
          <a:xfrm>
            <a:off x="0" y="0"/>
            <a:ext cx="9144000" cy="708025"/>
          </a:xfrm>
          <a:prstGeom prst="rect">
            <a:avLst/>
          </a:prstGeom>
          <a:solidFill>
            <a:schemeClr val="bg1"/>
          </a:solidFill>
          <a:ln w="9525">
            <a:noFill/>
            <a:miter lim="800000"/>
            <a:headEnd/>
            <a:tailEnd/>
          </a:ln>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tr-TR" sz="40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 name="7 Dikdörtgen"/>
          <p:cNvSpPr>
            <a:spLocks noChangeArrowheads="1"/>
          </p:cNvSpPr>
          <p:nvPr/>
        </p:nvSpPr>
        <p:spPr bwMode="auto">
          <a:xfrm>
            <a:off x="1331640" y="206376"/>
            <a:ext cx="7259931" cy="707886"/>
          </a:xfrm>
          <a:prstGeom prst="rect">
            <a:avLst/>
          </a:prstGeom>
          <a:noFill/>
          <a:ln w="9525">
            <a:noFill/>
            <a:miter lim="800000"/>
            <a:headEnd/>
            <a:tailEnd/>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4000" b="1" i="0" u="none" strike="noStrike" kern="1200" cap="none" spc="0" normalizeH="0" baseline="0" noProof="0" dirty="0">
                <a:ln>
                  <a:solidFill>
                    <a:srgbClr val="000000"/>
                  </a:solidFill>
                </a:ln>
                <a:solidFill>
                  <a:srgbClr val="0000FF"/>
                </a:solidFill>
                <a:effectLst/>
                <a:uLnTx/>
                <a:uFillTx/>
                <a:latin typeface="Arial" charset="0"/>
                <a:ea typeface="+mn-ea"/>
                <a:cs typeface="+mn-cs"/>
              </a:rPr>
              <a:t>Türk Çelik Sektörü-Girdiler</a:t>
            </a:r>
          </a:p>
        </p:txBody>
      </p:sp>
      <p:pic>
        <p:nvPicPr>
          <p:cNvPr id="10" name="Resim 9" descr="D:\Users\Admin\Downloads\IMG-20180202-WA0013.jpg"/>
          <p:cNvPicPr/>
          <p:nvPr/>
        </p:nvPicPr>
        <p:blipFill>
          <a:blip r:embed="rId3">
            <a:extLst>
              <a:ext uri="{28A0092B-C50C-407E-A947-70E740481C1C}">
                <a14:useLocalDpi xmlns:a14="http://schemas.microsoft.com/office/drawing/2010/main" val="0"/>
              </a:ext>
            </a:extLst>
          </a:blip>
          <a:srcRect/>
          <a:stretch>
            <a:fillRect/>
          </a:stretch>
        </p:blipFill>
        <p:spPr bwMode="auto">
          <a:xfrm>
            <a:off x="166635" y="206376"/>
            <a:ext cx="1165005" cy="986544"/>
          </a:xfrm>
          <a:prstGeom prst="rect">
            <a:avLst/>
          </a:prstGeom>
          <a:noFill/>
          <a:ln>
            <a:noFill/>
          </a:ln>
        </p:spPr>
      </p:pic>
      <p:cxnSp>
        <p:nvCxnSpPr>
          <p:cNvPr id="11" name="Düz Bağlayıcı 10"/>
          <p:cNvCxnSpPr/>
          <p:nvPr/>
        </p:nvCxnSpPr>
        <p:spPr>
          <a:xfrm flipV="1">
            <a:off x="0" y="1273496"/>
            <a:ext cx="9144000" cy="67272"/>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7" name="Alt Başlık 5">
            <a:extLst>
              <a:ext uri="{FF2B5EF4-FFF2-40B4-BE49-F238E27FC236}">
                <a16:creationId xmlns:a16="http://schemas.microsoft.com/office/drawing/2014/main" id="{ABDB135F-2515-45EF-BD69-38ED0EDC8D22}"/>
              </a:ext>
            </a:extLst>
          </p:cNvPr>
          <p:cNvSpPr txBox="1">
            <a:spLocks/>
          </p:cNvSpPr>
          <p:nvPr/>
        </p:nvSpPr>
        <p:spPr bwMode="auto">
          <a:xfrm>
            <a:off x="755576" y="1763442"/>
            <a:ext cx="7785250" cy="454587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0" indent="0" algn="ctr" rtl="0" fontAlgn="base">
              <a:spcBef>
                <a:spcPct val="20000"/>
              </a:spcBef>
              <a:spcAft>
                <a:spcPct val="0"/>
              </a:spcAft>
              <a:buNone/>
              <a:defRPr sz="3200">
                <a:solidFill>
                  <a:schemeClr val="tx1"/>
                </a:solidFill>
                <a:latin typeface="+mn-lt"/>
                <a:ea typeface="+mn-ea"/>
                <a:cs typeface="+mn-cs"/>
              </a:defRPr>
            </a:lvl1pPr>
            <a:lvl2pPr marL="457200" indent="0" algn="ctr" rtl="0" fontAlgn="base">
              <a:spcBef>
                <a:spcPct val="20000"/>
              </a:spcBef>
              <a:spcAft>
                <a:spcPct val="0"/>
              </a:spcAft>
              <a:buNone/>
              <a:defRPr sz="2800">
                <a:solidFill>
                  <a:schemeClr val="tx1"/>
                </a:solidFill>
                <a:latin typeface="+mn-lt"/>
              </a:defRPr>
            </a:lvl2pPr>
            <a:lvl3pPr marL="914400" indent="0" algn="ctr" rtl="0" fontAlgn="base">
              <a:spcBef>
                <a:spcPct val="20000"/>
              </a:spcBef>
              <a:spcAft>
                <a:spcPct val="0"/>
              </a:spcAft>
              <a:buNone/>
              <a:defRPr sz="2400">
                <a:solidFill>
                  <a:schemeClr val="tx1"/>
                </a:solidFill>
                <a:latin typeface="+mn-lt"/>
              </a:defRPr>
            </a:lvl3pPr>
            <a:lvl4pPr marL="1371600" indent="0" algn="ctr" rtl="0" fontAlgn="base">
              <a:spcBef>
                <a:spcPct val="20000"/>
              </a:spcBef>
              <a:spcAft>
                <a:spcPct val="0"/>
              </a:spcAft>
              <a:buNone/>
              <a:defRPr sz="2000">
                <a:solidFill>
                  <a:schemeClr val="tx1"/>
                </a:solidFill>
                <a:latin typeface="+mn-lt"/>
              </a:defRPr>
            </a:lvl4pPr>
            <a:lvl5pPr marL="1828800" indent="0" algn="ctr" rtl="0" fontAlgn="base">
              <a:spcBef>
                <a:spcPct val="20000"/>
              </a:spcBef>
              <a:spcAft>
                <a:spcPct val="0"/>
              </a:spcAft>
              <a:buNone/>
              <a:defRPr sz="2000">
                <a:solidFill>
                  <a:schemeClr val="tx1"/>
                </a:solidFill>
                <a:latin typeface="+mn-lt"/>
              </a:defRPr>
            </a:lvl5pPr>
            <a:lvl6pPr marL="2286000" indent="0" algn="ctr" rtl="0" fontAlgn="base">
              <a:spcBef>
                <a:spcPct val="20000"/>
              </a:spcBef>
              <a:spcAft>
                <a:spcPct val="0"/>
              </a:spcAft>
              <a:buNone/>
              <a:defRPr sz="2000">
                <a:solidFill>
                  <a:schemeClr val="tx1"/>
                </a:solidFill>
                <a:latin typeface="+mn-lt"/>
              </a:defRPr>
            </a:lvl6pPr>
            <a:lvl7pPr marL="2743200" indent="0" algn="ctr" rtl="0" fontAlgn="base">
              <a:spcBef>
                <a:spcPct val="20000"/>
              </a:spcBef>
              <a:spcAft>
                <a:spcPct val="0"/>
              </a:spcAft>
              <a:buNone/>
              <a:defRPr sz="2000">
                <a:solidFill>
                  <a:schemeClr val="tx1"/>
                </a:solidFill>
                <a:latin typeface="+mn-lt"/>
              </a:defRPr>
            </a:lvl7pPr>
            <a:lvl8pPr marL="3200400" indent="0" algn="ctr" rtl="0" fontAlgn="base">
              <a:spcBef>
                <a:spcPct val="20000"/>
              </a:spcBef>
              <a:spcAft>
                <a:spcPct val="0"/>
              </a:spcAft>
              <a:buNone/>
              <a:defRPr sz="2000">
                <a:solidFill>
                  <a:schemeClr val="tx1"/>
                </a:solidFill>
                <a:latin typeface="+mn-lt"/>
              </a:defRPr>
            </a:lvl8pPr>
            <a:lvl9pPr marL="3657600" indent="0" algn="ctr" rtl="0" fontAlgn="base">
              <a:spcBef>
                <a:spcPct val="20000"/>
              </a:spcBef>
              <a:spcAft>
                <a:spcPct val="0"/>
              </a:spcAft>
              <a:buNone/>
              <a:defRPr sz="2000">
                <a:solidFill>
                  <a:schemeClr val="tx1"/>
                </a:solidFill>
                <a:latin typeface="+mn-lt"/>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tr-TR" sz="2700" b="1" i="0" u="none" strike="noStrike" kern="0" cap="none" spc="0" normalizeH="0" baseline="0" noProof="0" dirty="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Sektörde;</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tr-TR" sz="2700" b="1" i="0" u="none" strike="noStrike" kern="0" cap="none" spc="0" normalizeH="0" baseline="0" noProof="0" dirty="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2018 yılındaki 37,3 milyon ton Ham Çelik üretim verilerine göre yılda yaklaşık olarak, </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tr-TR" sz="2700" b="1" i="1" u="none" strike="noStrike" kern="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-20 milyon ton Demir Cevheri,</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tr-TR" sz="2700" b="1" i="1" u="none" strike="noStrike" kern="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-9 milyon ton metalürjik kömür,</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tr-TR" sz="2700" b="1" i="1" u="none" strike="noStrike" kern="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-5 milyon ton Kireçtaşı,</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tr-TR" sz="2700" b="1" i="1" u="none" strike="noStrike" kern="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-30 milyon ton Hurda,</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tr-TR" sz="2700" b="1" i="0" u="none" strike="noStrike" kern="0" cap="none" spc="0" normalizeH="0" baseline="0" noProof="0" dirty="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Kullanmaktadır.</a:t>
            </a: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tr-TR" sz="2800" b="1" i="0" u="none" strike="noStrike" kern="0" cap="none" spc="0" normalizeH="0" baseline="0" noProof="0" dirty="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tr-TR" sz="3200" b="1" i="0" u="none" strike="noStrike" kern="0" cap="none" spc="0" normalizeH="0" baseline="0" noProof="0" dirty="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3" name="Resim 2">
            <a:extLst>
              <a:ext uri="{FF2B5EF4-FFF2-40B4-BE49-F238E27FC236}">
                <a16:creationId xmlns:a16="http://schemas.microsoft.com/office/drawing/2014/main" id="{ACC1757B-7451-493A-9864-096F209EC5A3}"/>
              </a:ext>
            </a:extLst>
          </p:cNvPr>
          <p:cNvPicPr>
            <a:picLocks noChangeAspect="1"/>
          </p:cNvPicPr>
          <p:nvPr/>
        </p:nvPicPr>
        <p:blipFill>
          <a:blip r:embed="rId4"/>
          <a:stretch>
            <a:fillRect/>
          </a:stretch>
        </p:blipFill>
        <p:spPr>
          <a:xfrm>
            <a:off x="683568" y="6164498"/>
            <a:ext cx="2231329" cy="432854"/>
          </a:xfrm>
          <a:prstGeom prst="rect">
            <a:avLst/>
          </a:prstGeom>
        </p:spPr>
      </p:pic>
    </p:spTree>
    <p:extLst>
      <p:ext uri="{BB962C8B-B14F-4D97-AF65-F5344CB8AC3E}">
        <p14:creationId xmlns:p14="http://schemas.microsoft.com/office/powerpoint/2010/main" val="331513345"/>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Metin kutusu 2"/>
          <p:cNvSpPr txBox="1">
            <a:spLocks noChangeArrowheads="1"/>
          </p:cNvSpPr>
          <p:nvPr/>
        </p:nvSpPr>
        <p:spPr bwMode="auto">
          <a:xfrm>
            <a:off x="0" y="0"/>
            <a:ext cx="9144000" cy="708025"/>
          </a:xfrm>
          <a:prstGeom prst="rect">
            <a:avLst/>
          </a:prstGeom>
          <a:solidFill>
            <a:schemeClr val="bg1"/>
          </a:solidFill>
          <a:ln w="9525">
            <a:noFill/>
            <a:miter lim="800000"/>
            <a:headEnd/>
            <a:tailEnd/>
          </a:ln>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tr-TR" sz="40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 name="7 Dikdörtgen"/>
          <p:cNvSpPr>
            <a:spLocks noChangeArrowheads="1"/>
          </p:cNvSpPr>
          <p:nvPr/>
        </p:nvSpPr>
        <p:spPr bwMode="auto">
          <a:xfrm>
            <a:off x="1331640" y="206376"/>
            <a:ext cx="7259931" cy="707886"/>
          </a:xfrm>
          <a:prstGeom prst="rect">
            <a:avLst/>
          </a:prstGeom>
          <a:noFill/>
          <a:ln w="9525">
            <a:noFill/>
            <a:miter lim="800000"/>
            <a:headEnd/>
            <a:tailEnd/>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4000" b="1" i="0" u="none" strike="noStrike" kern="1200" cap="none" spc="0" normalizeH="0" baseline="0" noProof="0" dirty="0">
                <a:ln>
                  <a:solidFill>
                    <a:srgbClr val="000000"/>
                  </a:solidFill>
                </a:ln>
                <a:solidFill>
                  <a:srgbClr val="0000FF"/>
                </a:solidFill>
                <a:effectLst/>
                <a:uLnTx/>
                <a:uFillTx/>
                <a:latin typeface="Arial" charset="0"/>
                <a:ea typeface="+mn-ea"/>
                <a:cs typeface="+mn-cs"/>
              </a:rPr>
              <a:t>Türk Çelik Sektörü-Üretim</a:t>
            </a:r>
          </a:p>
        </p:txBody>
      </p:sp>
      <p:pic>
        <p:nvPicPr>
          <p:cNvPr id="10" name="Resim 9" descr="D:\Users\Admin\Downloads\IMG-20180202-WA0013.jpg"/>
          <p:cNvPicPr/>
          <p:nvPr/>
        </p:nvPicPr>
        <p:blipFill>
          <a:blip r:embed="rId3">
            <a:extLst>
              <a:ext uri="{28A0092B-C50C-407E-A947-70E740481C1C}">
                <a14:useLocalDpi xmlns:a14="http://schemas.microsoft.com/office/drawing/2010/main" val="0"/>
              </a:ext>
            </a:extLst>
          </a:blip>
          <a:srcRect/>
          <a:stretch>
            <a:fillRect/>
          </a:stretch>
        </p:blipFill>
        <p:spPr bwMode="auto">
          <a:xfrm>
            <a:off x="166635" y="206376"/>
            <a:ext cx="1165005" cy="986544"/>
          </a:xfrm>
          <a:prstGeom prst="rect">
            <a:avLst/>
          </a:prstGeom>
          <a:noFill/>
          <a:ln>
            <a:noFill/>
          </a:ln>
        </p:spPr>
      </p:pic>
      <p:cxnSp>
        <p:nvCxnSpPr>
          <p:cNvPr id="11" name="Düz Bağlayıcı 10"/>
          <p:cNvCxnSpPr/>
          <p:nvPr/>
        </p:nvCxnSpPr>
        <p:spPr>
          <a:xfrm flipV="1">
            <a:off x="0" y="1273496"/>
            <a:ext cx="9144000" cy="67272"/>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3" name="Resim 2">
            <a:extLst>
              <a:ext uri="{FF2B5EF4-FFF2-40B4-BE49-F238E27FC236}">
                <a16:creationId xmlns:a16="http://schemas.microsoft.com/office/drawing/2014/main" id="{DCC3F64B-0E73-42E4-8236-12957F015E0C}"/>
              </a:ext>
            </a:extLst>
          </p:cNvPr>
          <p:cNvPicPr>
            <a:picLocks noChangeAspect="1"/>
          </p:cNvPicPr>
          <p:nvPr/>
        </p:nvPicPr>
        <p:blipFill>
          <a:blip r:embed="rId4"/>
          <a:stretch>
            <a:fillRect/>
          </a:stretch>
        </p:blipFill>
        <p:spPr>
          <a:xfrm>
            <a:off x="684487" y="5949280"/>
            <a:ext cx="2231329" cy="432854"/>
          </a:xfrm>
          <a:prstGeom prst="rect">
            <a:avLst/>
          </a:prstGeom>
        </p:spPr>
      </p:pic>
      <p:sp>
        <p:nvSpPr>
          <p:cNvPr id="8" name="Dikdörtgen 7">
            <a:extLst>
              <a:ext uri="{FF2B5EF4-FFF2-40B4-BE49-F238E27FC236}">
                <a16:creationId xmlns:a16="http://schemas.microsoft.com/office/drawing/2014/main" id="{D8C22CC3-225B-43DB-9A36-7ECFD83DB2B8}"/>
              </a:ext>
            </a:extLst>
          </p:cNvPr>
          <p:cNvSpPr/>
          <p:nvPr/>
        </p:nvSpPr>
        <p:spPr>
          <a:xfrm>
            <a:off x="755576" y="1700002"/>
            <a:ext cx="7488832" cy="3416320"/>
          </a:xfrm>
          <a:prstGeom prst="rect">
            <a:avLst/>
          </a:prstGeom>
        </p:spPr>
        <p:txBody>
          <a:bodyPr wrap="square">
            <a:spAutoFit/>
          </a:bodyPr>
          <a:lstStyle/>
          <a:p>
            <a:r>
              <a:rPr lang="tr-TR" sz="3600" b="1" dirty="0">
                <a:solidFill>
                  <a:srgbClr val="002060"/>
                </a:solidFill>
                <a:latin typeface="Tahoma" panose="020B0604030504040204" pitchFamily="34" charset="0"/>
                <a:ea typeface="Tahoma" panose="020B0604030504040204" pitchFamily="34" charset="0"/>
                <a:cs typeface="Tahoma" panose="020B0604030504040204" pitchFamily="34" charset="0"/>
              </a:rPr>
              <a:t>2018 yılında Türkiye Ham Çelik Üretimi geçen yılın %06 altında </a:t>
            </a:r>
            <a:r>
              <a:rPr lang="tr-TR" sz="3600" b="1" dirty="0">
                <a:solidFill>
                  <a:srgbClr val="FF0000"/>
                </a:solidFill>
                <a:latin typeface="Tahoma" panose="020B0604030504040204" pitchFamily="34" charset="0"/>
                <a:ea typeface="Tahoma" panose="020B0604030504040204" pitchFamily="34" charset="0"/>
                <a:cs typeface="Tahoma" panose="020B0604030504040204" pitchFamily="34" charset="0"/>
              </a:rPr>
              <a:t>37,3</a:t>
            </a:r>
            <a:r>
              <a:rPr lang="tr-TR" sz="3600" b="1" dirty="0">
                <a:solidFill>
                  <a:srgbClr val="002060"/>
                </a:solidFill>
                <a:latin typeface="Tahoma" panose="020B0604030504040204" pitchFamily="34" charset="0"/>
                <a:ea typeface="Tahoma" panose="020B0604030504040204" pitchFamily="34" charset="0"/>
                <a:cs typeface="Tahoma" panose="020B0604030504040204" pitchFamily="34" charset="0"/>
              </a:rPr>
              <a:t> milyon Ton seviyesinde gerçekleşti. Kapasite Kullanım oranı ise geçen yılın %1,9 altında </a:t>
            </a:r>
            <a:r>
              <a:rPr lang="tr-TR" sz="3600" b="1" dirty="0">
                <a:solidFill>
                  <a:srgbClr val="FF0000"/>
                </a:solidFill>
                <a:latin typeface="Tahoma" panose="020B0604030504040204" pitchFamily="34" charset="0"/>
                <a:ea typeface="Tahoma" panose="020B0604030504040204" pitchFamily="34" charset="0"/>
                <a:cs typeface="Tahoma" panose="020B0604030504040204" pitchFamily="34" charset="0"/>
              </a:rPr>
              <a:t>%71,9 </a:t>
            </a:r>
            <a:r>
              <a:rPr lang="tr-TR" sz="3600" b="1" dirty="0">
                <a:solidFill>
                  <a:srgbClr val="002060"/>
                </a:solidFill>
                <a:latin typeface="Tahoma" panose="020B0604030504040204" pitchFamily="34" charset="0"/>
                <a:ea typeface="Tahoma" panose="020B0604030504040204" pitchFamily="34" charset="0"/>
                <a:cs typeface="Tahoma" panose="020B0604030504040204" pitchFamily="34" charset="0"/>
              </a:rPr>
              <a:t>oldu</a:t>
            </a:r>
            <a:endParaRPr lang="tr-TR" sz="3600" dirty="0"/>
          </a:p>
        </p:txBody>
      </p:sp>
    </p:spTree>
    <p:extLst>
      <p:ext uri="{BB962C8B-B14F-4D97-AF65-F5344CB8AC3E}">
        <p14:creationId xmlns:p14="http://schemas.microsoft.com/office/powerpoint/2010/main" val="482210352"/>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Metin kutusu 2"/>
          <p:cNvSpPr txBox="1">
            <a:spLocks noChangeArrowheads="1"/>
          </p:cNvSpPr>
          <p:nvPr/>
        </p:nvSpPr>
        <p:spPr bwMode="auto">
          <a:xfrm>
            <a:off x="0" y="0"/>
            <a:ext cx="9144000" cy="708025"/>
          </a:xfrm>
          <a:prstGeom prst="rect">
            <a:avLst/>
          </a:prstGeom>
          <a:solidFill>
            <a:schemeClr val="bg1"/>
          </a:solidFill>
          <a:ln w="9525">
            <a:noFill/>
            <a:miter lim="800000"/>
            <a:headEnd/>
            <a:tailEnd/>
          </a:ln>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tr-TR" sz="40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 name="7 Dikdörtgen"/>
          <p:cNvSpPr>
            <a:spLocks noChangeArrowheads="1"/>
          </p:cNvSpPr>
          <p:nvPr/>
        </p:nvSpPr>
        <p:spPr bwMode="auto">
          <a:xfrm>
            <a:off x="1331640" y="206376"/>
            <a:ext cx="7259931" cy="707886"/>
          </a:xfrm>
          <a:prstGeom prst="rect">
            <a:avLst/>
          </a:prstGeom>
          <a:noFill/>
          <a:ln w="9525">
            <a:noFill/>
            <a:miter lim="800000"/>
            <a:headEnd/>
            <a:tailEnd/>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4000" b="1" i="0" u="none" strike="noStrike" kern="1200" cap="none" spc="0" normalizeH="0" baseline="0" noProof="0" dirty="0">
                <a:ln>
                  <a:solidFill>
                    <a:srgbClr val="000000"/>
                  </a:solidFill>
                </a:ln>
                <a:solidFill>
                  <a:srgbClr val="0000FF"/>
                </a:solidFill>
                <a:effectLst/>
                <a:uLnTx/>
                <a:uFillTx/>
                <a:latin typeface="Arial" charset="0"/>
                <a:ea typeface="+mn-ea"/>
                <a:cs typeface="+mn-cs"/>
              </a:rPr>
              <a:t>Türk Çelik Sektörü-Üretim</a:t>
            </a:r>
          </a:p>
        </p:txBody>
      </p:sp>
      <p:pic>
        <p:nvPicPr>
          <p:cNvPr id="10" name="Resim 9" descr="D:\Users\Admin\Downloads\IMG-20180202-WA0013.jpg"/>
          <p:cNvPicPr/>
          <p:nvPr/>
        </p:nvPicPr>
        <p:blipFill>
          <a:blip r:embed="rId3">
            <a:extLst>
              <a:ext uri="{28A0092B-C50C-407E-A947-70E740481C1C}">
                <a14:useLocalDpi xmlns:a14="http://schemas.microsoft.com/office/drawing/2010/main" val="0"/>
              </a:ext>
            </a:extLst>
          </a:blip>
          <a:srcRect/>
          <a:stretch>
            <a:fillRect/>
          </a:stretch>
        </p:blipFill>
        <p:spPr bwMode="auto">
          <a:xfrm>
            <a:off x="166635" y="206376"/>
            <a:ext cx="1165005" cy="986544"/>
          </a:xfrm>
          <a:prstGeom prst="rect">
            <a:avLst/>
          </a:prstGeom>
          <a:noFill/>
          <a:ln>
            <a:noFill/>
          </a:ln>
        </p:spPr>
      </p:pic>
      <p:cxnSp>
        <p:nvCxnSpPr>
          <p:cNvPr id="11" name="Düz Bağlayıcı 10"/>
          <p:cNvCxnSpPr/>
          <p:nvPr/>
        </p:nvCxnSpPr>
        <p:spPr>
          <a:xfrm flipV="1">
            <a:off x="0" y="1273496"/>
            <a:ext cx="9144000" cy="67272"/>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3" name="Resim 2">
            <a:extLst>
              <a:ext uri="{FF2B5EF4-FFF2-40B4-BE49-F238E27FC236}">
                <a16:creationId xmlns:a16="http://schemas.microsoft.com/office/drawing/2014/main" id="{DCC3F64B-0E73-42E4-8236-12957F015E0C}"/>
              </a:ext>
            </a:extLst>
          </p:cNvPr>
          <p:cNvPicPr>
            <a:picLocks noChangeAspect="1"/>
          </p:cNvPicPr>
          <p:nvPr/>
        </p:nvPicPr>
        <p:blipFill>
          <a:blip r:embed="rId4"/>
          <a:stretch>
            <a:fillRect/>
          </a:stretch>
        </p:blipFill>
        <p:spPr>
          <a:xfrm>
            <a:off x="395536" y="6452530"/>
            <a:ext cx="2231329" cy="432854"/>
          </a:xfrm>
          <a:prstGeom prst="rect">
            <a:avLst/>
          </a:prstGeom>
        </p:spPr>
      </p:pic>
      <p:graphicFrame>
        <p:nvGraphicFramePr>
          <p:cNvPr id="9" name="Grafik 8">
            <a:extLst>
              <a:ext uri="{FF2B5EF4-FFF2-40B4-BE49-F238E27FC236}">
                <a16:creationId xmlns:a16="http://schemas.microsoft.com/office/drawing/2014/main" id="{F0656978-8F66-42F7-8F9A-F2C819701F73}"/>
              </a:ext>
            </a:extLst>
          </p:cNvPr>
          <p:cNvGraphicFramePr>
            <a:graphicFrameLocks/>
          </p:cNvGraphicFramePr>
          <p:nvPr>
            <p:extLst>
              <p:ext uri="{D42A27DB-BD31-4B8C-83A1-F6EECF244321}">
                <p14:modId xmlns:p14="http://schemas.microsoft.com/office/powerpoint/2010/main" val="3375842216"/>
              </p:ext>
            </p:extLst>
          </p:nvPr>
        </p:nvGraphicFramePr>
        <p:xfrm>
          <a:off x="755576" y="1619427"/>
          <a:ext cx="7992888" cy="483310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479410062"/>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Metin kutusu 2"/>
          <p:cNvSpPr txBox="1">
            <a:spLocks noChangeArrowheads="1"/>
          </p:cNvSpPr>
          <p:nvPr/>
        </p:nvSpPr>
        <p:spPr bwMode="auto">
          <a:xfrm>
            <a:off x="0" y="0"/>
            <a:ext cx="9144000" cy="708025"/>
          </a:xfrm>
          <a:prstGeom prst="rect">
            <a:avLst/>
          </a:prstGeom>
          <a:solidFill>
            <a:schemeClr val="bg1"/>
          </a:solidFill>
          <a:ln w="9525">
            <a:noFill/>
            <a:miter lim="800000"/>
            <a:headEnd/>
            <a:tailEnd/>
          </a:ln>
        </p:spPr>
        <p:txBody>
          <a:bodyPr>
            <a:spAutoFit/>
          </a:bodyPr>
          <a:lstStyle/>
          <a:p>
            <a:pPr algn="ctr"/>
            <a:endParaRPr lang="tr-TR" sz="4000">
              <a:solidFill>
                <a:srgbClr val="000000"/>
              </a:solidFill>
            </a:endParaRPr>
          </a:p>
        </p:txBody>
      </p:sp>
      <p:sp>
        <p:nvSpPr>
          <p:cNvPr id="2" name="7 Dikdörtgen"/>
          <p:cNvSpPr>
            <a:spLocks noChangeArrowheads="1"/>
          </p:cNvSpPr>
          <p:nvPr/>
        </p:nvSpPr>
        <p:spPr bwMode="auto">
          <a:xfrm>
            <a:off x="1187624" y="116632"/>
            <a:ext cx="7403947" cy="1200329"/>
          </a:xfrm>
          <a:prstGeom prst="rect">
            <a:avLst/>
          </a:prstGeom>
          <a:noFill/>
          <a:ln w="9525">
            <a:noFill/>
            <a:miter lim="800000"/>
            <a:headEnd/>
            <a:tailEnd/>
          </a:ln>
        </p:spPr>
        <p:txBody>
          <a:bodyPr wrap="square">
            <a:spAutoFit/>
          </a:bodyPr>
          <a:lstStyle/>
          <a:p>
            <a:pPr algn="ctr"/>
            <a:r>
              <a:rPr lang="tr-TR" sz="3600" b="1" dirty="0">
                <a:ln>
                  <a:solidFill>
                    <a:srgbClr val="000000"/>
                  </a:solidFill>
                </a:ln>
                <a:solidFill>
                  <a:srgbClr val="0000FF"/>
                </a:solidFill>
              </a:rPr>
              <a:t>Prosesler Teknolojileri Açısından Çelik Sektörü </a:t>
            </a:r>
            <a:r>
              <a:rPr lang="tr-TR" sz="3600" b="1" dirty="0">
                <a:ln>
                  <a:solidFill>
                    <a:srgbClr val="000000"/>
                  </a:solidFill>
                </a:ln>
                <a:solidFill>
                  <a:srgbClr val="FF0000"/>
                </a:solidFill>
              </a:rPr>
              <a:t>(Türkiye)</a:t>
            </a:r>
          </a:p>
        </p:txBody>
      </p:sp>
      <p:pic>
        <p:nvPicPr>
          <p:cNvPr id="10" name="Resim 9" descr="D:\Users\Admin\Downloads\IMG-20180202-WA0013.jpg"/>
          <p:cNvPicPr/>
          <p:nvPr/>
        </p:nvPicPr>
        <p:blipFill>
          <a:blip r:embed="rId3">
            <a:extLst>
              <a:ext uri="{28A0092B-C50C-407E-A947-70E740481C1C}">
                <a14:useLocalDpi xmlns:a14="http://schemas.microsoft.com/office/drawing/2010/main" val="0"/>
              </a:ext>
            </a:extLst>
          </a:blip>
          <a:srcRect/>
          <a:stretch>
            <a:fillRect/>
          </a:stretch>
        </p:blipFill>
        <p:spPr bwMode="auto">
          <a:xfrm>
            <a:off x="166635" y="206376"/>
            <a:ext cx="1165005" cy="986544"/>
          </a:xfrm>
          <a:prstGeom prst="rect">
            <a:avLst/>
          </a:prstGeom>
          <a:noFill/>
          <a:ln>
            <a:noFill/>
          </a:ln>
        </p:spPr>
      </p:pic>
      <p:sp>
        <p:nvSpPr>
          <p:cNvPr id="6" name="Alt Başlık 5"/>
          <p:cNvSpPr>
            <a:spLocks noGrp="1"/>
          </p:cNvSpPr>
          <p:nvPr>
            <p:ph type="subTitle" idx="1"/>
          </p:nvPr>
        </p:nvSpPr>
        <p:spPr>
          <a:xfrm>
            <a:off x="611560" y="1628800"/>
            <a:ext cx="7776865" cy="4608512"/>
          </a:xfrm>
        </p:spPr>
        <p:txBody>
          <a:bodyPr/>
          <a:lstStyle/>
          <a:p>
            <a:pPr algn="l"/>
            <a:r>
              <a:rPr lang="tr-TR" sz="2800" b="1" dirty="0">
                <a:solidFill>
                  <a:srgbClr val="002060"/>
                </a:solidFill>
                <a:latin typeface="Tahoma" panose="020B0604030504040204" pitchFamily="34" charset="0"/>
                <a:ea typeface="Tahoma" panose="020B0604030504040204" pitchFamily="34" charset="0"/>
                <a:cs typeface="Tahoma" panose="020B0604030504040204" pitchFamily="34" charset="0"/>
              </a:rPr>
              <a:t>Türk Çelik Sektörünü, uygulanan proses teknolojileri açısından incelediğimizde, 2010 yılında toplam ham çelik üretiminin </a:t>
            </a:r>
            <a:r>
              <a:rPr lang="tr-TR" sz="2800" b="1" dirty="0">
                <a:solidFill>
                  <a:srgbClr val="FF0000"/>
                </a:solidFill>
                <a:latin typeface="Tahoma" panose="020B0604030504040204" pitchFamily="34" charset="0"/>
                <a:ea typeface="Tahoma" panose="020B0604030504040204" pitchFamily="34" charset="0"/>
                <a:cs typeface="Tahoma" panose="020B0604030504040204" pitchFamily="34" charset="0"/>
              </a:rPr>
              <a:t>%28 </a:t>
            </a:r>
            <a:r>
              <a:rPr lang="tr-TR" sz="2800" b="1" dirty="0">
                <a:solidFill>
                  <a:srgbClr val="002060"/>
                </a:solidFill>
                <a:latin typeface="Tahoma" panose="020B0604030504040204" pitchFamily="34" charset="0"/>
                <a:ea typeface="Tahoma" panose="020B0604030504040204" pitchFamily="34" charset="0"/>
                <a:cs typeface="Tahoma" panose="020B0604030504040204" pitchFamily="34" charset="0"/>
              </a:rPr>
              <a:t>entegre tesislerde </a:t>
            </a:r>
            <a:r>
              <a:rPr lang="tr-TR" sz="2800" b="1" dirty="0">
                <a:solidFill>
                  <a:srgbClr val="FF0000"/>
                </a:solidFill>
                <a:latin typeface="Tahoma" panose="020B0604030504040204" pitchFamily="34" charset="0"/>
                <a:ea typeface="Tahoma" panose="020B0604030504040204" pitchFamily="34" charset="0"/>
                <a:cs typeface="Tahoma" panose="020B0604030504040204" pitchFamily="34" charset="0"/>
              </a:rPr>
              <a:t>%72</a:t>
            </a:r>
            <a:r>
              <a:rPr lang="tr-TR" sz="2800" b="1" dirty="0">
                <a:solidFill>
                  <a:srgbClr val="002060"/>
                </a:solidFill>
                <a:latin typeface="Tahoma" panose="020B0604030504040204" pitchFamily="34" charset="0"/>
                <a:ea typeface="Tahoma" panose="020B0604030504040204" pitchFamily="34" charset="0"/>
                <a:cs typeface="Tahoma" panose="020B0604030504040204" pitchFamily="34" charset="0"/>
              </a:rPr>
              <a:t>’i EAF tesislerinde üretilirken, 2018 yılında bu oran </a:t>
            </a:r>
            <a:r>
              <a:rPr lang="tr-TR" sz="2800" b="1" dirty="0">
                <a:solidFill>
                  <a:srgbClr val="FF0000"/>
                </a:solidFill>
                <a:latin typeface="Tahoma" panose="020B0604030504040204" pitchFamily="34" charset="0"/>
                <a:ea typeface="Tahoma" panose="020B0604030504040204" pitchFamily="34" charset="0"/>
                <a:cs typeface="Tahoma" panose="020B0604030504040204" pitchFamily="34" charset="0"/>
              </a:rPr>
              <a:t>%31 </a:t>
            </a:r>
            <a:r>
              <a:rPr lang="tr-TR" sz="2800" b="1" dirty="0">
                <a:solidFill>
                  <a:srgbClr val="002060"/>
                </a:solidFill>
                <a:latin typeface="Tahoma" panose="020B0604030504040204" pitchFamily="34" charset="0"/>
                <a:ea typeface="Tahoma" panose="020B0604030504040204" pitchFamily="34" charset="0"/>
                <a:cs typeface="Tahoma" panose="020B0604030504040204" pitchFamily="34" charset="0"/>
              </a:rPr>
              <a:t>entegre tesislerde </a:t>
            </a:r>
            <a:r>
              <a:rPr lang="tr-TR" sz="2800" b="1" dirty="0">
                <a:solidFill>
                  <a:srgbClr val="FF0000"/>
                </a:solidFill>
                <a:latin typeface="Tahoma" panose="020B0604030504040204" pitchFamily="34" charset="0"/>
                <a:ea typeface="Tahoma" panose="020B0604030504040204" pitchFamily="34" charset="0"/>
                <a:cs typeface="Tahoma" panose="020B0604030504040204" pitchFamily="34" charset="0"/>
              </a:rPr>
              <a:t>%69</a:t>
            </a:r>
            <a:r>
              <a:rPr lang="tr-TR" sz="2800" b="1" dirty="0">
                <a:solidFill>
                  <a:srgbClr val="002060"/>
                </a:solidFill>
                <a:latin typeface="Tahoma" panose="020B0604030504040204" pitchFamily="34" charset="0"/>
                <a:ea typeface="Tahoma" panose="020B0604030504040204" pitchFamily="34" charset="0"/>
                <a:cs typeface="Tahoma" panose="020B0604030504040204" pitchFamily="34" charset="0"/>
              </a:rPr>
              <a:t>’i EAF tesislerinde üretilmiştir. </a:t>
            </a:r>
            <a:endParaRPr lang="tr-TR" sz="2400" b="1"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algn="l"/>
            <a:r>
              <a:rPr lang="tr-TR" sz="2800" b="1" dirty="0">
                <a:solidFill>
                  <a:srgbClr val="002060"/>
                </a:solidFill>
                <a:latin typeface="Tahoma" panose="020B0604030504040204" pitchFamily="34" charset="0"/>
                <a:ea typeface="Tahoma" panose="020B0604030504040204" pitchFamily="34" charset="0"/>
                <a:cs typeface="Tahoma" panose="020B0604030504040204" pitchFamily="34" charset="0"/>
              </a:rPr>
              <a:t>Bu açıdan Dünya Demir Çelik sektörü ile Türk Demir Çelik sektörü arasında yapısal bir farklılık söz konusudur. </a:t>
            </a:r>
            <a:endParaRPr lang="tr-TR" sz="2400"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cxnSp>
        <p:nvCxnSpPr>
          <p:cNvPr id="11" name="Düz Bağlayıcı 10"/>
          <p:cNvCxnSpPr/>
          <p:nvPr/>
        </p:nvCxnSpPr>
        <p:spPr>
          <a:xfrm>
            <a:off x="0" y="1316961"/>
            <a:ext cx="9144000" cy="4736"/>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7" name="Resim 6">
            <a:extLst>
              <a:ext uri="{FF2B5EF4-FFF2-40B4-BE49-F238E27FC236}">
                <a16:creationId xmlns:a16="http://schemas.microsoft.com/office/drawing/2014/main" id="{A0CEB2B1-F999-4A0C-9BFC-13219F797D4F}"/>
              </a:ext>
            </a:extLst>
          </p:cNvPr>
          <p:cNvPicPr>
            <a:picLocks noChangeAspect="1"/>
          </p:cNvPicPr>
          <p:nvPr/>
        </p:nvPicPr>
        <p:blipFill>
          <a:blip r:embed="rId4"/>
          <a:stretch>
            <a:fillRect/>
          </a:stretch>
        </p:blipFill>
        <p:spPr>
          <a:xfrm>
            <a:off x="540471" y="6452530"/>
            <a:ext cx="2231329" cy="432854"/>
          </a:xfrm>
          <a:prstGeom prst="rect">
            <a:avLst/>
          </a:prstGeom>
        </p:spPr>
      </p:pic>
    </p:spTree>
    <p:extLst>
      <p:ext uri="{BB962C8B-B14F-4D97-AF65-F5344CB8AC3E}">
        <p14:creationId xmlns:p14="http://schemas.microsoft.com/office/powerpoint/2010/main" val="4025128198"/>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7 Dikdörtgen"/>
          <p:cNvSpPr>
            <a:spLocks noChangeArrowheads="1"/>
          </p:cNvSpPr>
          <p:nvPr/>
        </p:nvSpPr>
        <p:spPr bwMode="auto">
          <a:xfrm>
            <a:off x="755576" y="354722"/>
            <a:ext cx="7403947" cy="707886"/>
          </a:xfrm>
          <a:prstGeom prst="rect">
            <a:avLst/>
          </a:prstGeom>
          <a:noFill/>
          <a:ln w="9525">
            <a:noFill/>
            <a:miter lim="800000"/>
            <a:headEnd/>
            <a:tailEnd/>
          </a:ln>
        </p:spPr>
        <p:txBody>
          <a:bodyPr wrap="square">
            <a:spAutoFit/>
          </a:bodyPr>
          <a:lstStyle/>
          <a:p>
            <a:pPr algn="ctr"/>
            <a:r>
              <a:rPr lang="tr-TR" sz="4000" b="1" dirty="0">
                <a:ln>
                  <a:solidFill>
                    <a:schemeClr val="tx1"/>
                  </a:solidFill>
                </a:ln>
                <a:solidFill>
                  <a:srgbClr val="0000FF"/>
                </a:solidFill>
              </a:rPr>
              <a:t>Hakkımızda</a:t>
            </a:r>
          </a:p>
        </p:txBody>
      </p:sp>
      <p:pic>
        <p:nvPicPr>
          <p:cNvPr id="10" name="Resim 9" descr="D:\Users\Admin\Downloads\IMG-20180202-WA0013.jpg"/>
          <p:cNvPicPr/>
          <p:nvPr/>
        </p:nvPicPr>
        <p:blipFill>
          <a:blip r:embed="rId3">
            <a:extLst>
              <a:ext uri="{28A0092B-C50C-407E-A947-70E740481C1C}">
                <a14:useLocalDpi xmlns:a14="http://schemas.microsoft.com/office/drawing/2010/main" val="0"/>
              </a:ext>
            </a:extLst>
          </a:blip>
          <a:srcRect/>
          <a:stretch>
            <a:fillRect/>
          </a:stretch>
        </p:blipFill>
        <p:spPr bwMode="auto">
          <a:xfrm>
            <a:off x="166635" y="220935"/>
            <a:ext cx="1165005" cy="986544"/>
          </a:xfrm>
          <a:prstGeom prst="rect">
            <a:avLst/>
          </a:prstGeom>
          <a:noFill/>
          <a:ln>
            <a:noFill/>
          </a:ln>
        </p:spPr>
      </p:pic>
      <p:sp>
        <p:nvSpPr>
          <p:cNvPr id="6" name="Alt Başlık 5"/>
          <p:cNvSpPr>
            <a:spLocks noGrp="1"/>
          </p:cNvSpPr>
          <p:nvPr>
            <p:ph type="subTitle" idx="1"/>
          </p:nvPr>
        </p:nvSpPr>
        <p:spPr>
          <a:xfrm>
            <a:off x="611561" y="1484784"/>
            <a:ext cx="7776864" cy="648072"/>
          </a:xfrm>
        </p:spPr>
        <p:txBody>
          <a:bodyPr/>
          <a:lstStyle/>
          <a:p>
            <a:pPr algn="l"/>
            <a:r>
              <a:rPr lang="tr-TR" sz="3600" b="1" dirty="0">
                <a:solidFill>
                  <a:srgbClr val="FF0000"/>
                </a:solidFill>
                <a:latin typeface="Tahoma" panose="020B0604030504040204" pitchFamily="34" charset="0"/>
                <a:ea typeface="Tahoma" panose="020B0604030504040204" pitchFamily="34" charset="0"/>
                <a:cs typeface="Tahoma" panose="020B0604030504040204" pitchFamily="34" charset="0"/>
              </a:rPr>
              <a:t>EVEDER Hakkında Bilgi:</a:t>
            </a:r>
          </a:p>
        </p:txBody>
      </p:sp>
      <p:cxnSp>
        <p:nvCxnSpPr>
          <p:cNvPr id="11" name="Düz Bağlayıcı 10"/>
          <p:cNvCxnSpPr/>
          <p:nvPr/>
        </p:nvCxnSpPr>
        <p:spPr>
          <a:xfrm flipV="1">
            <a:off x="0" y="1232756"/>
            <a:ext cx="9144000" cy="36004"/>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7" name="Alt Başlık 5"/>
          <p:cNvSpPr txBox="1">
            <a:spLocks/>
          </p:cNvSpPr>
          <p:nvPr/>
        </p:nvSpPr>
        <p:spPr bwMode="auto">
          <a:xfrm>
            <a:off x="611559" y="2204864"/>
            <a:ext cx="7980012" cy="374441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0" indent="0" algn="ctr" rtl="0" fontAlgn="base">
              <a:spcBef>
                <a:spcPct val="20000"/>
              </a:spcBef>
              <a:spcAft>
                <a:spcPct val="0"/>
              </a:spcAft>
              <a:buNone/>
              <a:defRPr sz="3200">
                <a:solidFill>
                  <a:schemeClr val="tx1"/>
                </a:solidFill>
                <a:latin typeface="+mn-lt"/>
                <a:ea typeface="+mn-ea"/>
                <a:cs typeface="+mn-cs"/>
              </a:defRPr>
            </a:lvl1pPr>
            <a:lvl2pPr marL="457200" indent="0" algn="ctr" rtl="0" fontAlgn="base">
              <a:spcBef>
                <a:spcPct val="20000"/>
              </a:spcBef>
              <a:spcAft>
                <a:spcPct val="0"/>
              </a:spcAft>
              <a:buNone/>
              <a:defRPr sz="2800">
                <a:solidFill>
                  <a:schemeClr val="tx1"/>
                </a:solidFill>
                <a:latin typeface="+mn-lt"/>
              </a:defRPr>
            </a:lvl2pPr>
            <a:lvl3pPr marL="914400" indent="0" algn="ctr" rtl="0" fontAlgn="base">
              <a:spcBef>
                <a:spcPct val="20000"/>
              </a:spcBef>
              <a:spcAft>
                <a:spcPct val="0"/>
              </a:spcAft>
              <a:buNone/>
              <a:defRPr sz="2400">
                <a:solidFill>
                  <a:schemeClr val="tx1"/>
                </a:solidFill>
                <a:latin typeface="+mn-lt"/>
              </a:defRPr>
            </a:lvl3pPr>
            <a:lvl4pPr marL="1371600" indent="0" algn="ctr" rtl="0" fontAlgn="base">
              <a:spcBef>
                <a:spcPct val="20000"/>
              </a:spcBef>
              <a:spcAft>
                <a:spcPct val="0"/>
              </a:spcAft>
              <a:buNone/>
              <a:defRPr sz="2000">
                <a:solidFill>
                  <a:schemeClr val="tx1"/>
                </a:solidFill>
                <a:latin typeface="+mn-lt"/>
              </a:defRPr>
            </a:lvl4pPr>
            <a:lvl5pPr marL="1828800" indent="0" algn="ctr" rtl="0" fontAlgn="base">
              <a:spcBef>
                <a:spcPct val="20000"/>
              </a:spcBef>
              <a:spcAft>
                <a:spcPct val="0"/>
              </a:spcAft>
              <a:buNone/>
              <a:defRPr sz="2000">
                <a:solidFill>
                  <a:schemeClr val="tx1"/>
                </a:solidFill>
                <a:latin typeface="+mn-lt"/>
              </a:defRPr>
            </a:lvl5pPr>
            <a:lvl6pPr marL="2286000" indent="0" algn="ctr" rtl="0" fontAlgn="base">
              <a:spcBef>
                <a:spcPct val="20000"/>
              </a:spcBef>
              <a:spcAft>
                <a:spcPct val="0"/>
              </a:spcAft>
              <a:buNone/>
              <a:defRPr sz="2000">
                <a:solidFill>
                  <a:schemeClr val="tx1"/>
                </a:solidFill>
                <a:latin typeface="+mn-lt"/>
              </a:defRPr>
            </a:lvl6pPr>
            <a:lvl7pPr marL="2743200" indent="0" algn="ctr" rtl="0" fontAlgn="base">
              <a:spcBef>
                <a:spcPct val="20000"/>
              </a:spcBef>
              <a:spcAft>
                <a:spcPct val="0"/>
              </a:spcAft>
              <a:buNone/>
              <a:defRPr sz="2000">
                <a:solidFill>
                  <a:schemeClr val="tx1"/>
                </a:solidFill>
                <a:latin typeface="+mn-lt"/>
              </a:defRPr>
            </a:lvl7pPr>
            <a:lvl8pPr marL="3200400" indent="0" algn="ctr" rtl="0" fontAlgn="base">
              <a:spcBef>
                <a:spcPct val="20000"/>
              </a:spcBef>
              <a:spcAft>
                <a:spcPct val="0"/>
              </a:spcAft>
              <a:buNone/>
              <a:defRPr sz="2000">
                <a:solidFill>
                  <a:schemeClr val="tx1"/>
                </a:solidFill>
                <a:latin typeface="+mn-lt"/>
              </a:defRPr>
            </a:lvl8pPr>
            <a:lvl9pPr marL="3657600" indent="0" algn="ctr" rtl="0" fontAlgn="base">
              <a:spcBef>
                <a:spcPct val="20000"/>
              </a:spcBef>
              <a:spcAft>
                <a:spcPct val="0"/>
              </a:spcAft>
              <a:buNone/>
              <a:defRPr sz="2000">
                <a:solidFill>
                  <a:schemeClr val="tx1"/>
                </a:solidFill>
                <a:latin typeface="+mn-lt"/>
              </a:defRPr>
            </a:lvl9pPr>
          </a:lstStyle>
          <a:p>
            <a:pPr algn="l"/>
            <a:r>
              <a:rPr lang="tr-TR" sz="2400" b="1" kern="0" dirty="0">
                <a:solidFill>
                  <a:srgbClr val="002060"/>
                </a:solidFill>
                <a:latin typeface="Tahoma" panose="020B0604030504040204" pitchFamily="34" charset="0"/>
                <a:ea typeface="Tahoma" panose="020B0604030504040204" pitchFamily="34" charset="0"/>
                <a:cs typeface="Tahoma" panose="020B0604030504040204" pitchFamily="34" charset="0"/>
              </a:rPr>
              <a:t>EVEDER Bundan 22 yıl Önce ERDEMİR ve ERDEMİR VAKFI Emeklileri tarafından kurulmuş bir sivil toplum kuruluşudur. Kuruluş bünyesinde Çelik Sektöründeki gelişmeler yakından izlenmekte, yaşadığımız çevrede yaşam kalitesini artırmak adına iyileşmeye açık alanlarda kamuya önerilerde bulunulmaktadır.</a:t>
            </a:r>
            <a:r>
              <a:rPr lang="tr-TR" sz="2800" b="1" kern="0"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tr-TR" sz="2400" b="1" kern="0" dirty="0">
                <a:solidFill>
                  <a:srgbClr val="002060"/>
                </a:solidFill>
                <a:latin typeface="Tahoma" panose="020B0604030504040204" pitchFamily="34" charset="0"/>
                <a:ea typeface="Tahoma" panose="020B0604030504040204" pitchFamily="34" charset="0"/>
                <a:cs typeface="Tahoma" panose="020B0604030504040204" pitchFamily="34" charset="0"/>
              </a:rPr>
              <a:t>İlgili çalışmalar kuruluş bünyesinde oluşturulan </a:t>
            </a:r>
            <a:r>
              <a:rPr lang="tr-TR" sz="2800" b="1" kern="0" dirty="0">
                <a:solidFill>
                  <a:srgbClr val="002060"/>
                </a:solidFill>
                <a:latin typeface="Tahoma" panose="020B0604030504040204" pitchFamily="34" charset="0"/>
                <a:ea typeface="Tahoma" panose="020B0604030504040204" pitchFamily="34" charset="0"/>
                <a:cs typeface="Tahoma" panose="020B0604030504040204" pitchFamily="34" charset="0"/>
              </a:rPr>
              <a:t>«Teknoloji ve Araştırma Kulübü»</a:t>
            </a:r>
            <a:r>
              <a:rPr lang="tr-TR" sz="2400" b="1" kern="0" dirty="0">
                <a:solidFill>
                  <a:srgbClr val="002060"/>
                </a:solidFill>
                <a:latin typeface="Tahoma" panose="020B0604030504040204" pitchFamily="34" charset="0"/>
                <a:ea typeface="Tahoma" panose="020B0604030504040204" pitchFamily="34" charset="0"/>
                <a:cs typeface="Tahoma" panose="020B0604030504040204" pitchFamily="34" charset="0"/>
              </a:rPr>
              <a:t> vasıtasıyla yürütülmektedir.</a:t>
            </a:r>
          </a:p>
        </p:txBody>
      </p:sp>
    </p:spTree>
    <p:extLst>
      <p:ext uri="{BB962C8B-B14F-4D97-AF65-F5344CB8AC3E}">
        <p14:creationId xmlns:p14="http://schemas.microsoft.com/office/powerpoint/2010/main" val="905267910"/>
      </p:ext>
    </p:extLst>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Metin kutusu 2"/>
          <p:cNvSpPr txBox="1">
            <a:spLocks noChangeArrowheads="1"/>
          </p:cNvSpPr>
          <p:nvPr/>
        </p:nvSpPr>
        <p:spPr bwMode="auto">
          <a:xfrm>
            <a:off x="0" y="0"/>
            <a:ext cx="9144000" cy="708025"/>
          </a:xfrm>
          <a:prstGeom prst="rect">
            <a:avLst/>
          </a:prstGeom>
          <a:solidFill>
            <a:schemeClr val="bg1"/>
          </a:solidFill>
          <a:ln w="9525">
            <a:noFill/>
            <a:miter lim="800000"/>
            <a:headEnd/>
            <a:tailEnd/>
          </a:ln>
        </p:spPr>
        <p:txBody>
          <a:bodyPr>
            <a:spAutoFit/>
          </a:bodyPr>
          <a:lstStyle/>
          <a:p>
            <a:pPr algn="ctr"/>
            <a:endParaRPr lang="tr-TR" sz="4000">
              <a:solidFill>
                <a:srgbClr val="000000"/>
              </a:solidFill>
            </a:endParaRPr>
          </a:p>
        </p:txBody>
      </p:sp>
      <p:pic>
        <p:nvPicPr>
          <p:cNvPr id="10" name="Resim 9" descr="D:\Users\Admin\Downloads\IMG-20180202-WA0013.jpg"/>
          <p:cNvPicPr/>
          <p:nvPr/>
        </p:nvPicPr>
        <p:blipFill>
          <a:blip r:embed="rId3">
            <a:extLst>
              <a:ext uri="{28A0092B-C50C-407E-A947-70E740481C1C}">
                <a14:useLocalDpi xmlns:a14="http://schemas.microsoft.com/office/drawing/2010/main" val="0"/>
              </a:ext>
            </a:extLst>
          </a:blip>
          <a:srcRect/>
          <a:stretch>
            <a:fillRect/>
          </a:stretch>
        </p:blipFill>
        <p:spPr bwMode="auto">
          <a:xfrm>
            <a:off x="166635" y="220935"/>
            <a:ext cx="1165005" cy="986544"/>
          </a:xfrm>
          <a:prstGeom prst="rect">
            <a:avLst/>
          </a:prstGeom>
          <a:noFill/>
          <a:ln>
            <a:noFill/>
          </a:ln>
        </p:spPr>
      </p:pic>
      <p:cxnSp>
        <p:nvCxnSpPr>
          <p:cNvPr id="11" name="Düz Bağlayıcı 10"/>
          <p:cNvCxnSpPr/>
          <p:nvPr/>
        </p:nvCxnSpPr>
        <p:spPr>
          <a:xfrm>
            <a:off x="0" y="1340768"/>
            <a:ext cx="914400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8" name="7 Dikdörtgen"/>
          <p:cNvSpPr>
            <a:spLocks noChangeArrowheads="1"/>
          </p:cNvSpPr>
          <p:nvPr/>
        </p:nvSpPr>
        <p:spPr bwMode="auto">
          <a:xfrm>
            <a:off x="1187624" y="116632"/>
            <a:ext cx="7403947" cy="1200329"/>
          </a:xfrm>
          <a:prstGeom prst="rect">
            <a:avLst/>
          </a:prstGeom>
          <a:noFill/>
          <a:ln w="9525">
            <a:noFill/>
            <a:miter lim="800000"/>
            <a:headEnd/>
            <a:tailEnd/>
          </a:ln>
        </p:spPr>
        <p:txBody>
          <a:bodyPr wrap="square">
            <a:spAutoFit/>
          </a:bodyPr>
          <a:lstStyle/>
          <a:p>
            <a:pPr algn="ctr"/>
            <a:r>
              <a:rPr lang="tr-TR" sz="3600" b="1" dirty="0">
                <a:ln>
                  <a:solidFill>
                    <a:srgbClr val="000000"/>
                  </a:solidFill>
                </a:ln>
                <a:solidFill>
                  <a:srgbClr val="0000FF"/>
                </a:solidFill>
              </a:rPr>
              <a:t>Prosesler Teknolojileri Açısından Çelik Sektörü </a:t>
            </a:r>
            <a:r>
              <a:rPr lang="tr-TR" sz="3600" b="1" dirty="0">
                <a:ln>
                  <a:solidFill>
                    <a:srgbClr val="000000"/>
                  </a:solidFill>
                </a:ln>
                <a:solidFill>
                  <a:srgbClr val="FF0000"/>
                </a:solidFill>
              </a:rPr>
              <a:t>(Türkiye)</a:t>
            </a:r>
          </a:p>
        </p:txBody>
      </p:sp>
      <p:sp>
        <p:nvSpPr>
          <p:cNvPr id="7" name="Metin kutusu 6"/>
          <p:cNvSpPr txBox="1"/>
          <p:nvPr/>
        </p:nvSpPr>
        <p:spPr bwMode="auto">
          <a:xfrm>
            <a:off x="395536" y="6381328"/>
            <a:ext cx="2232248" cy="338554"/>
          </a:xfrm>
          <a:prstGeom prst="rect">
            <a:avLst/>
          </a:prstGeom>
          <a:noFill/>
          <a:ln w="9525">
            <a:noFill/>
            <a:miter lim="800000"/>
            <a:headEnd/>
            <a:tailEnd/>
          </a:ln>
          <a:effectLst/>
        </p:spPr>
        <p:txBody>
          <a:bodyPr wrap="square" rtlCol="0">
            <a:spAutoFit/>
          </a:bodyPr>
          <a:lstStyle/>
          <a:p>
            <a:pPr algn="ctr">
              <a:spcBef>
                <a:spcPct val="50000"/>
              </a:spcBef>
            </a:pPr>
            <a:r>
              <a:rPr lang="tr-TR" sz="1600" b="1" dirty="0" err="1">
                <a:solidFill>
                  <a:srgbClr val="0000FF"/>
                </a:solidFill>
              </a:rPr>
              <a:t>Kaynak:DÇÜD</a:t>
            </a:r>
            <a:endParaRPr lang="tr-TR" sz="1600" b="1" dirty="0">
              <a:solidFill>
                <a:srgbClr val="0000FF"/>
              </a:solidFill>
            </a:endParaRPr>
          </a:p>
        </p:txBody>
      </p:sp>
      <p:sp>
        <p:nvSpPr>
          <p:cNvPr id="9" name="Metin kutusu 8">
            <a:extLst>
              <a:ext uri="{FF2B5EF4-FFF2-40B4-BE49-F238E27FC236}">
                <a16:creationId xmlns:a16="http://schemas.microsoft.com/office/drawing/2014/main" id="{26BE81AA-096F-4BEE-A8E2-77855564B913}"/>
              </a:ext>
            </a:extLst>
          </p:cNvPr>
          <p:cNvSpPr txBox="1"/>
          <p:nvPr/>
        </p:nvSpPr>
        <p:spPr bwMode="auto">
          <a:xfrm>
            <a:off x="1325201" y="1700808"/>
            <a:ext cx="2526719" cy="553998"/>
          </a:xfrm>
          <a:prstGeom prst="rect">
            <a:avLst/>
          </a:prstGeom>
          <a:noFill/>
          <a:ln w="9525">
            <a:noFill/>
            <a:miter lim="800000"/>
            <a:headEnd/>
            <a:tailEnd/>
          </a:ln>
          <a:effectLst/>
        </p:spPr>
        <p:txBody>
          <a:bodyPr wrap="square" rtlCol="0">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tr-TR" sz="3000" b="1" i="0" u="none" strike="noStrike" kern="1200" cap="none" spc="0" normalizeH="0" baseline="0" noProof="0" dirty="0">
                <a:ln>
                  <a:noFill/>
                </a:ln>
                <a:solidFill>
                  <a:srgbClr val="FF0000"/>
                </a:solidFill>
                <a:effectLst/>
                <a:uLnTx/>
                <a:uFillTx/>
                <a:latin typeface="Arial" charset="0"/>
                <a:ea typeface="+mn-ea"/>
                <a:cs typeface="+mn-cs"/>
              </a:rPr>
              <a:t>2010 Yılı</a:t>
            </a:r>
          </a:p>
        </p:txBody>
      </p:sp>
      <p:sp>
        <p:nvSpPr>
          <p:cNvPr id="13" name="Metin kutusu 12">
            <a:extLst>
              <a:ext uri="{FF2B5EF4-FFF2-40B4-BE49-F238E27FC236}">
                <a16:creationId xmlns:a16="http://schemas.microsoft.com/office/drawing/2014/main" id="{ABEEA842-EE0E-4D83-9CBF-6FEC4CBAB696}"/>
              </a:ext>
            </a:extLst>
          </p:cNvPr>
          <p:cNvSpPr txBox="1"/>
          <p:nvPr/>
        </p:nvSpPr>
        <p:spPr bwMode="auto">
          <a:xfrm>
            <a:off x="5141625" y="1700808"/>
            <a:ext cx="2526719" cy="553998"/>
          </a:xfrm>
          <a:prstGeom prst="rect">
            <a:avLst/>
          </a:prstGeom>
          <a:noFill/>
          <a:ln w="9525">
            <a:noFill/>
            <a:miter lim="800000"/>
            <a:headEnd/>
            <a:tailEnd/>
          </a:ln>
          <a:effectLst/>
        </p:spPr>
        <p:txBody>
          <a:bodyPr wrap="square" rtlCol="0">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tr-TR" sz="3000" b="1" i="0" u="none" strike="noStrike" kern="1200" cap="none" spc="0" normalizeH="0" baseline="0" noProof="0" dirty="0">
                <a:ln>
                  <a:noFill/>
                </a:ln>
                <a:solidFill>
                  <a:srgbClr val="FF0000"/>
                </a:solidFill>
                <a:effectLst/>
                <a:uLnTx/>
                <a:uFillTx/>
                <a:latin typeface="Arial" charset="0"/>
                <a:ea typeface="+mn-ea"/>
                <a:cs typeface="+mn-cs"/>
              </a:rPr>
              <a:t>2018 Yılı</a:t>
            </a:r>
          </a:p>
        </p:txBody>
      </p:sp>
      <p:graphicFrame>
        <p:nvGraphicFramePr>
          <p:cNvPr id="12" name="Grafik 11">
            <a:extLst>
              <a:ext uri="{FF2B5EF4-FFF2-40B4-BE49-F238E27FC236}">
                <a16:creationId xmlns:a16="http://schemas.microsoft.com/office/drawing/2014/main" id="{00000000-0008-0000-0300-000002000000}"/>
              </a:ext>
            </a:extLst>
          </p:cNvPr>
          <p:cNvGraphicFramePr>
            <a:graphicFrameLocks/>
          </p:cNvGraphicFramePr>
          <p:nvPr>
            <p:extLst>
              <p:ext uri="{D42A27DB-BD31-4B8C-83A1-F6EECF244321}">
                <p14:modId xmlns:p14="http://schemas.microsoft.com/office/powerpoint/2010/main" val="2904754192"/>
              </p:ext>
            </p:extLst>
          </p:nvPr>
        </p:nvGraphicFramePr>
        <p:xfrm>
          <a:off x="611560" y="2492901"/>
          <a:ext cx="3181350" cy="345637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Grafik 15">
            <a:extLst>
              <a:ext uri="{FF2B5EF4-FFF2-40B4-BE49-F238E27FC236}">
                <a16:creationId xmlns:a16="http://schemas.microsoft.com/office/drawing/2014/main" id="{00000000-0008-0000-0300-000003000000}"/>
              </a:ext>
            </a:extLst>
          </p:cNvPr>
          <p:cNvGraphicFramePr>
            <a:graphicFrameLocks/>
          </p:cNvGraphicFramePr>
          <p:nvPr>
            <p:extLst>
              <p:ext uri="{D42A27DB-BD31-4B8C-83A1-F6EECF244321}">
                <p14:modId xmlns:p14="http://schemas.microsoft.com/office/powerpoint/2010/main" val="132293655"/>
              </p:ext>
            </p:extLst>
          </p:nvPr>
        </p:nvGraphicFramePr>
        <p:xfrm>
          <a:off x="4640535" y="2492901"/>
          <a:ext cx="3459857" cy="345636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856841112"/>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Metin kutusu 2"/>
          <p:cNvSpPr txBox="1">
            <a:spLocks noChangeArrowheads="1"/>
          </p:cNvSpPr>
          <p:nvPr/>
        </p:nvSpPr>
        <p:spPr bwMode="auto">
          <a:xfrm>
            <a:off x="0" y="0"/>
            <a:ext cx="9144000" cy="708025"/>
          </a:xfrm>
          <a:prstGeom prst="rect">
            <a:avLst/>
          </a:prstGeom>
          <a:solidFill>
            <a:schemeClr val="bg1"/>
          </a:solidFill>
          <a:ln w="9525">
            <a:noFill/>
            <a:miter lim="800000"/>
            <a:headEnd/>
            <a:tailEnd/>
          </a:ln>
        </p:spPr>
        <p:txBody>
          <a:bodyPr>
            <a:spAutoFit/>
          </a:bodyPr>
          <a:lstStyle/>
          <a:p>
            <a:pPr algn="ctr"/>
            <a:endParaRPr lang="tr-TR" sz="4000">
              <a:solidFill>
                <a:srgbClr val="000000"/>
              </a:solidFill>
            </a:endParaRPr>
          </a:p>
        </p:txBody>
      </p:sp>
      <p:sp>
        <p:nvSpPr>
          <p:cNvPr id="2" name="7 Dikdörtgen"/>
          <p:cNvSpPr>
            <a:spLocks noChangeArrowheads="1"/>
          </p:cNvSpPr>
          <p:nvPr/>
        </p:nvSpPr>
        <p:spPr bwMode="auto">
          <a:xfrm>
            <a:off x="1187624" y="116632"/>
            <a:ext cx="7403947" cy="1200329"/>
          </a:xfrm>
          <a:prstGeom prst="rect">
            <a:avLst/>
          </a:prstGeom>
          <a:noFill/>
          <a:ln w="9525">
            <a:noFill/>
            <a:miter lim="800000"/>
            <a:headEnd/>
            <a:tailEnd/>
          </a:ln>
        </p:spPr>
        <p:txBody>
          <a:bodyPr wrap="square">
            <a:spAutoFit/>
          </a:bodyPr>
          <a:lstStyle/>
          <a:p>
            <a:pPr algn="ctr"/>
            <a:r>
              <a:rPr lang="tr-TR" sz="3600" b="1" dirty="0">
                <a:ln>
                  <a:solidFill>
                    <a:srgbClr val="000000"/>
                  </a:solidFill>
                </a:ln>
                <a:solidFill>
                  <a:srgbClr val="0000FF"/>
                </a:solidFill>
              </a:rPr>
              <a:t>Çelik Ürün Cinsleri Açısından Çelik Sektörü </a:t>
            </a:r>
            <a:r>
              <a:rPr lang="tr-TR" sz="3600" b="1" dirty="0">
                <a:ln>
                  <a:solidFill>
                    <a:srgbClr val="000000"/>
                  </a:solidFill>
                </a:ln>
                <a:solidFill>
                  <a:srgbClr val="FF0000"/>
                </a:solidFill>
              </a:rPr>
              <a:t>(Türkiye)</a:t>
            </a:r>
          </a:p>
        </p:txBody>
      </p:sp>
      <p:pic>
        <p:nvPicPr>
          <p:cNvPr id="10" name="Resim 9" descr="D:\Users\Admin\Downloads\IMG-20180202-WA0013.jpg"/>
          <p:cNvPicPr/>
          <p:nvPr/>
        </p:nvPicPr>
        <p:blipFill>
          <a:blip r:embed="rId3">
            <a:extLst>
              <a:ext uri="{28A0092B-C50C-407E-A947-70E740481C1C}">
                <a14:useLocalDpi xmlns:a14="http://schemas.microsoft.com/office/drawing/2010/main" val="0"/>
              </a:ext>
            </a:extLst>
          </a:blip>
          <a:srcRect/>
          <a:stretch>
            <a:fillRect/>
          </a:stretch>
        </p:blipFill>
        <p:spPr bwMode="auto">
          <a:xfrm>
            <a:off x="166635" y="206376"/>
            <a:ext cx="1165005" cy="986544"/>
          </a:xfrm>
          <a:prstGeom prst="rect">
            <a:avLst/>
          </a:prstGeom>
          <a:noFill/>
          <a:ln>
            <a:noFill/>
          </a:ln>
        </p:spPr>
      </p:pic>
      <p:sp>
        <p:nvSpPr>
          <p:cNvPr id="6" name="Alt Başlık 5"/>
          <p:cNvSpPr>
            <a:spLocks noGrp="1"/>
          </p:cNvSpPr>
          <p:nvPr>
            <p:ph type="subTitle" idx="1"/>
          </p:nvPr>
        </p:nvSpPr>
        <p:spPr>
          <a:xfrm>
            <a:off x="611560" y="1628800"/>
            <a:ext cx="7776865" cy="4608512"/>
          </a:xfrm>
        </p:spPr>
        <p:txBody>
          <a:bodyPr/>
          <a:lstStyle/>
          <a:p>
            <a:pPr algn="l"/>
            <a:r>
              <a:rPr lang="tr-TR" b="1" dirty="0">
                <a:solidFill>
                  <a:srgbClr val="002060"/>
                </a:solidFill>
                <a:latin typeface="Tahoma" panose="020B0604030504040204" pitchFamily="34" charset="0"/>
                <a:ea typeface="Tahoma" panose="020B0604030504040204" pitchFamily="34" charset="0"/>
                <a:cs typeface="Tahoma" panose="020B0604030504040204" pitchFamily="34" charset="0"/>
              </a:rPr>
              <a:t>Türk Çelik Sektörüne Ürün Cinsleri (Yassı ve Uzun Mamul) açısından baktığımızda, 2010 yılında Türkiye’deki toplam çelik üretiminin </a:t>
            </a:r>
            <a:r>
              <a:rPr lang="tr-TR" b="1" dirty="0">
                <a:solidFill>
                  <a:srgbClr val="FF0000"/>
                </a:solidFill>
                <a:latin typeface="Tahoma" panose="020B0604030504040204" pitchFamily="34" charset="0"/>
                <a:ea typeface="Tahoma" panose="020B0604030504040204" pitchFamily="34" charset="0"/>
                <a:cs typeface="Tahoma" panose="020B0604030504040204" pitchFamily="34" charset="0"/>
              </a:rPr>
              <a:t>%25</a:t>
            </a:r>
            <a:r>
              <a:rPr lang="tr-TR" b="1" dirty="0">
                <a:solidFill>
                  <a:srgbClr val="002060"/>
                </a:solidFill>
                <a:latin typeface="Tahoma" panose="020B0604030504040204" pitchFamily="34" charset="0"/>
                <a:ea typeface="Tahoma" panose="020B0604030504040204" pitchFamily="34" charset="0"/>
                <a:cs typeface="Tahoma" panose="020B0604030504040204" pitchFamily="34" charset="0"/>
              </a:rPr>
              <a:t>’i yassı </a:t>
            </a:r>
            <a:r>
              <a:rPr lang="tr-TR" b="1" dirty="0">
                <a:solidFill>
                  <a:srgbClr val="FF0000"/>
                </a:solidFill>
                <a:latin typeface="Tahoma" panose="020B0604030504040204" pitchFamily="34" charset="0"/>
                <a:ea typeface="Tahoma" panose="020B0604030504040204" pitchFamily="34" charset="0"/>
                <a:cs typeface="Tahoma" panose="020B0604030504040204" pitchFamily="34" charset="0"/>
              </a:rPr>
              <a:t>%75</a:t>
            </a:r>
            <a:r>
              <a:rPr lang="tr-TR" b="1" dirty="0">
                <a:solidFill>
                  <a:srgbClr val="002060"/>
                </a:solidFill>
                <a:latin typeface="Tahoma" panose="020B0604030504040204" pitchFamily="34" charset="0"/>
                <a:ea typeface="Tahoma" panose="020B0604030504040204" pitchFamily="34" charset="0"/>
                <a:cs typeface="Tahoma" panose="020B0604030504040204" pitchFamily="34" charset="0"/>
              </a:rPr>
              <a:t>’i Uzun mamul olarak üretilmişken, 2018 yılında bu oran </a:t>
            </a:r>
            <a:r>
              <a:rPr lang="tr-TR" b="1" dirty="0">
                <a:solidFill>
                  <a:srgbClr val="FF0000"/>
                </a:solidFill>
                <a:latin typeface="Tahoma" panose="020B0604030504040204" pitchFamily="34" charset="0"/>
                <a:ea typeface="Tahoma" panose="020B0604030504040204" pitchFamily="34" charset="0"/>
                <a:cs typeface="Tahoma" panose="020B0604030504040204" pitchFamily="34" charset="0"/>
              </a:rPr>
              <a:t>%35</a:t>
            </a:r>
            <a:r>
              <a:rPr lang="tr-TR" b="1" dirty="0">
                <a:solidFill>
                  <a:srgbClr val="002060"/>
                </a:solidFill>
                <a:latin typeface="Tahoma" panose="020B0604030504040204" pitchFamily="34" charset="0"/>
                <a:ea typeface="Tahoma" panose="020B0604030504040204" pitchFamily="34" charset="0"/>
                <a:cs typeface="Tahoma" panose="020B0604030504040204" pitchFamily="34" charset="0"/>
              </a:rPr>
              <a:t>’i yassı mamul </a:t>
            </a:r>
            <a:r>
              <a:rPr lang="tr-TR" b="1" dirty="0">
                <a:solidFill>
                  <a:srgbClr val="FF0000"/>
                </a:solidFill>
                <a:latin typeface="Tahoma" panose="020B0604030504040204" pitchFamily="34" charset="0"/>
                <a:ea typeface="Tahoma" panose="020B0604030504040204" pitchFamily="34" charset="0"/>
                <a:cs typeface="Tahoma" panose="020B0604030504040204" pitchFamily="34" charset="0"/>
              </a:rPr>
              <a:t>%65</a:t>
            </a:r>
            <a:r>
              <a:rPr lang="tr-TR" b="1" dirty="0">
                <a:solidFill>
                  <a:srgbClr val="002060"/>
                </a:solidFill>
                <a:latin typeface="Tahoma" panose="020B0604030504040204" pitchFamily="34" charset="0"/>
                <a:ea typeface="Tahoma" panose="020B0604030504040204" pitchFamily="34" charset="0"/>
                <a:cs typeface="Tahoma" panose="020B0604030504040204" pitchFamily="34" charset="0"/>
              </a:rPr>
              <a:t>’u uzun mamul olarak üretilmiştir. </a:t>
            </a:r>
            <a:endParaRPr lang="tr-TR" sz="2800"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cxnSp>
        <p:nvCxnSpPr>
          <p:cNvPr id="11" name="Düz Bağlayıcı 10"/>
          <p:cNvCxnSpPr/>
          <p:nvPr/>
        </p:nvCxnSpPr>
        <p:spPr>
          <a:xfrm flipV="1">
            <a:off x="0" y="1268760"/>
            <a:ext cx="9144000" cy="72008"/>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3" name="Resim 2">
            <a:extLst>
              <a:ext uri="{FF2B5EF4-FFF2-40B4-BE49-F238E27FC236}">
                <a16:creationId xmlns:a16="http://schemas.microsoft.com/office/drawing/2014/main" id="{D9C2B9DC-42D1-4386-AAFF-87722DB53ADE}"/>
              </a:ext>
            </a:extLst>
          </p:cNvPr>
          <p:cNvPicPr>
            <a:picLocks noChangeAspect="1"/>
          </p:cNvPicPr>
          <p:nvPr/>
        </p:nvPicPr>
        <p:blipFill>
          <a:blip r:embed="rId4"/>
          <a:stretch>
            <a:fillRect/>
          </a:stretch>
        </p:blipFill>
        <p:spPr>
          <a:xfrm>
            <a:off x="323528" y="6020482"/>
            <a:ext cx="2231329" cy="432854"/>
          </a:xfrm>
          <a:prstGeom prst="rect">
            <a:avLst/>
          </a:prstGeom>
        </p:spPr>
      </p:pic>
    </p:spTree>
    <p:extLst>
      <p:ext uri="{BB962C8B-B14F-4D97-AF65-F5344CB8AC3E}">
        <p14:creationId xmlns:p14="http://schemas.microsoft.com/office/powerpoint/2010/main" val="1682862331"/>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Metin kutusu 2"/>
          <p:cNvSpPr txBox="1">
            <a:spLocks noChangeArrowheads="1"/>
          </p:cNvSpPr>
          <p:nvPr/>
        </p:nvSpPr>
        <p:spPr bwMode="auto">
          <a:xfrm>
            <a:off x="0" y="0"/>
            <a:ext cx="9144000" cy="708025"/>
          </a:xfrm>
          <a:prstGeom prst="rect">
            <a:avLst/>
          </a:prstGeom>
          <a:solidFill>
            <a:schemeClr val="bg1"/>
          </a:solidFill>
          <a:ln w="9525">
            <a:noFill/>
            <a:miter lim="800000"/>
            <a:headEnd/>
            <a:tailEnd/>
          </a:ln>
        </p:spPr>
        <p:txBody>
          <a:bodyPr>
            <a:spAutoFit/>
          </a:bodyPr>
          <a:lstStyle/>
          <a:p>
            <a:pPr algn="ctr"/>
            <a:endParaRPr lang="tr-TR" sz="4000">
              <a:solidFill>
                <a:srgbClr val="000000"/>
              </a:solidFill>
            </a:endParaRPr>
          </a:p>
        </p:txBody>
      </p:sp>
      <p:sp>
        <p:nvSpPr>
          <p:cNvPr id="2" name="7 Dikdörtgen"/>
          <p:cNvSpPr>
            <a:spLocks noChangeArrowheads="1"/>
          </p:cNvSpPr>
          <p:nvPr/>
        </p:nvSpPr>
        <p:spPr bwMode="auto">
          <a:xfrm>
            <a:off x="1187624" y="116632"/>
            <a:ext cx="7403947" cy="1200329"/>
          </a:xfrm>
          <a:prstGeom prst="rect">
            <a:avLst/>
          </a:prstGeom>
          <a:noFill/>
          <a:ln w="9525">
            <a:noFill/>
            <a:miter lim="800000"/>
            <a:headEnd/>
            <a:tailEnd/>
          </a:ln>
        </p:spPr>
        <p:txBody>
          <a:bodyPr wrap="square">
            <a:spAutoFit/>
          </a:bodyPr>
          <a:lstStyle/>
          <a:p>
            <a:pPr algn="ctr"/>
            <a:r>
              <a:rPr lang="tr-TR" sz="3600" b="1" dirty="0">
                <a:ln>
                  <a:solidFill>
                    <a:srgbClr val="000000"/>
                  </a:solidFill>
                </a:ln>
                <a:solidFill>
                  <a:srgbClr val="0000FF"/>
                </a:solidFill>
              </a:rPr>
              <a:t>Çelik Ürün Cinsleri Açısından Çelik Sektörü </a:t>
            </a:r>
            <a:r>
              <a:rPr lang="tr-TR" sz="3600" b="1" dirty="0">
                <a:ln>
                  <a:solidFill>
                    <a:srgbClr val="000000"/>
                  </a:solidFill>
                </a:ln>
                <a:solidFill>
                  <a:srgbClr val="FF0000"/>
                </a:solidFill>
              </a:rPr>
              <a:t>(Türkiye)</a:t>
            </a:r>
          </a:p>
        </p:txBody>
      </p:sp>
      <p:pic>
        <p:nvPicPr>
          <p:cNvPr id="10" name="Resim 9" descr="D:\Users\Admin\Downloads\IMG-20180202-WA0013.jpg"/>
          <p:cNvPicPr/>
          <p:nvPr/>
        </p:nvPicPr>
        <p:blipFill>
          <a:blip r:embed="rId3">
            <a:extLst>
              <a:ext uri="{28A0092B-C50C-407E-A947-70E740481C1C}">
                <a14:useLocalDpi xmlns:a14="http://schemas.microsoft.com/office/drawing/2010/main" val="0"/>
              </a:ext>
            </a:extLst>
          </a:blip>
          <a:srcRect/>
          <a:stretch>
            <a:fillRect/>
          </a:stretch>
        </p:blipFill>
        <p:spPr bwMode="auto">
          <a:xfrm>
            <a:off x="166635" y="206376"/>
            <a:ext cx="1165005" cy="986544"/>
          </a:xfrm>
          <a:prstGeom prst="rect">
            <a:avLst/>
          </a:prstGeom>
          <a:noFill/>
          <a:ln>
            <a:noFill/>
          </a:ln>
        </p:spPr>
      </p:pic>
      <p:cxnSp>
        <p:nvCxnSpPr>
          <p:cNvPr id="11" name="Düz Bağlayıcı 10"/>
          <p:cNvCxnSpPr/>
          <p:nvPr/>
        </p:nvCxnSpPr>
        <p:spPr>
          <a:xfrm>
            <a:off x="0" y="1340768"/>
            <a:ext cx="914400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4" name="Metin kutusu 3"/>
          <p:cNvSpPr txBox="1"/>
          <p:nvPr/>
        </p:nvSpPr>
        <p:spPr bwMode="auto">
          <a:xfrm>
            <a:off x="1475656" y="1628800"/>
            <a:ext cx="1728192" cy="553998"/>
          </a:xfrm>
          <a:prstGeom prst="rect">
            <a:avLst/>
          </a:prstGeom>
          <a:noFill/>
          <a:ln w="9525">
            <a:noFill/>
            <a:miter lim="800000"/>
            <a:headEnd/>
            <a:tailEnd/>
          </a:ln>
          <a:effectLst/>
        </p:spPr>
        <p:txBody>
          <a:bodyPr wrap="square" rtlCol="0">
            <a:spAutoFit/>
          </a:bodyPr>
          <a:lstStyle/>
          <a:p>
            <a:pPr algn="ctr">
              <a:spcBef>
                <a:spcPct val="50000"/>
              </a:spcBef>
            </a:pPr>
            <a:r>
              <a:rPr lang="tr-TR" sz="3000" b="1" dirty="0">
                <a:solidFill>
                  <a:srgbClr val="FF0000"/>
                </a:solidFill>
              </a:rPr>
              <a:t>2010 yılı</a:t>
            </a:r>
          </a:p>
        </p:txBody>
      </p:sp>
      <p:sp>
        <p:nvSpPr>
          <p:cNvPr id="13" name="Metin kutusu 12"/>
          <p:cNvSpPr txBox="1"/>
          <p:nvPr/>
        </p:nvSpPr>
        <p:spPr bwMode="auto">
          <a:xfrm>
            <a:off x="5580112" y="1772816"/>
            <a:ext cx="1728192" cy="553998"/>
          </a:xfrm>
          <a:prstGeom prst="rect">
            <a:avLst/>
          </a:prstGeom>
          <a:noFill/>
          <a:ln w="9525">
            <a:noFill/>
            <a:miter lim="800000"/>
            <a:headEnd/>
            <a:tailEnd/>
          </a:ln>
          <a:effectLst/>
        </p:spPr>
        <p:txBody>
          <a:bodyPr wrap="square" rtlCol="0">
            <a:spAutoFit/>
          </a:bodyPr>
          <a:lstStyle/>
          <a:p>
            <a:pPr algn="ctr">
              <a:spcBef>
                <a:spcPct val="50000"/>
              </a:spcBef>
            </a:pPr>
            <a:r>
              <a:rPr lang="tr-TR" sz="3000" b="1" dirty="0">
                <a:solidFill>
                  <a:srgbClr val="FF0000"/>
                </a:solidFill>
              </a:rPr>
              <a:t>2018 yılı</a:t>
            </a:r>
          </a:p>
        </p:txBody>
      </p:sp>
      <p:graphicFrame>
        <p:nvGraphicFramePr>
          <p:cNvPr id="7" name="Tablo 6"/>
          <p:cNvGraphicFramePr>
            <a:graphicFrameLocks noGrp="1"/>
          </p:cNvGraphicFramePr>
          <p:nvPr/>
        </p:nvGraphicFramePr>
        <p:xfrm>
          <a:off x="4146550" y="3725069"/>
          <a:ext cx="850900" cy="276225"/>
        </p:xfrm>
        <a:graphic>
          <a:graphicData uri="http://schemas.openxmlformats.org/drawingml/2006/table">
            <a:tbl>
              <a:tblPr>
                <a:tableStyleId>{5C22544A-7EE6-4342-B048-85BDC9FD1C3A}</a:tableStyleId>
              </a:tblPr>
              <a:tblGrid>
                <a:gridCol w="850900">
                  <a:extLst>
                    <a:ext uri="{9D8B030D-6E8A-4147-A177-3AD203B41FA5}">
                      <a16:colId xmlns:a16="http://schemas.microsoft.com/office/drawing/2014/main" val="20000"/>
                    </a:ext>
                  </a:extLst>
                </a:gridCol>
              </a:tblGrid>
              <a:tr h="276225">
                <a:tc>
                  <a:txBody>
                    <a:bodyPr/>
                    <a:lstStyle/>
                    <a:p>
                      <a:pPr algn="l" fontAlgn="b"/>
                      <a:endParaRPr lang="tr-TR" sz="1000" b="0" i="0" u="none" strike="noStrike" dirty="0">
                        <a:effectLst/>
                        <a:latin typeface="Arial"/>
                      </a:endParaRPr>
                    </a:p>
                  </a:txBody>
                  <a:tcPr marL="0" marR="0" marT="0" marB="0" anchor="b"/>
                </a:tc>
                <a:extLst>
                  <a:ext uri="{0D108BD9-81ED-4DB2-BD59-A6C34878D82A}">
                    <a16:rowId xmlns:a16="http://schemas.microsoft.com/office/drawing/2014/main" val="10000"/>
                  </a:ext>
                </a:extLst>
              </a:tr>
            </a:tbl>
          </a:graphicData>
        </a:graphic>
      </p:graphicFrame>
      <p:sp>
        <p:nvSpPr>
          <p:cNvPr id="12" name="Metin kutusu 11"/>
          <p:cNvSpPr txBox="1"/>
          <p:nvPr/>
        </p:nvSpPr>
        <p:spPr bwMode="auto">
          <a:xfrm>
            <a:off x="539552" y="6381328"/>
            <a:ext cx="2232248" cy="338554"/>
          </a:xfrm>
          <a:prstGeom prst="rect">
            <a:avLst/>
          </a:prstGeom>
          <a:noFill/>
          <a:ln w="9525">
            <a:noFill/>
            <a:miter lim="800000"/>
            <a:headEnd/>
            <a:tailEnd/>
          </a:ln>
          <a:effectLst/>
        </p:spPr>
        <p:txBody>
          <a:bodyPr wrap="square" rtlCol="0">
            <a:spAutoFit/>
          </a:bodyPr>
          <a:lstStyle/>
          <a:p>
            <a:pPr algn="ctr">
              <a:spcBef>
                <a:spcPct val="50000"/>
              </a:spcBef>
            </a:pPr>
            <a:r>
              <a:rPr lang="tr-TR" sz="1600" b="1" dirty="0" err="1">
                <a:solidFill>
                  <a:srgbClr val="0000FF"/>
                </a:solidFill>
              </a:rPr>
              <a:t>Kaynak:DÇÜD</a:t>
            </a:r>
            <a:endParaRPr lang="tr-TR" sz="1600" b="1" dirty="0">
              <a:solidFill>
                <a:srgbClr val="0000FF"/>
              </a:solidFill>
            </a:endParaRPr>
          </a:p>
        </p:txBody>
      </p:sp>
      <p:graphicFrame>
        <p:nvGraphicFramePr>
          <p:cNvPr id="14" name="Grafik 13">
            <a:extLst>
              <a:ext uri="{FF2B5EF4-FFF2-40B4-BE49-F238E27FC236}">
                <a16:creationId xmlns:a16="http://schemas.microsoft.com/office/drawing/2014/main" id="{655F1809-A743-407A-9BB3-C0365CA54566}"/>
              </a:ext>
            </a:extLst>
          </p:cNvPr>
          <p:cNvGraphicFramePr>
            <a:graphicFrameLocks/>
          </p:cNvGraphicFramePr>
          <p:nvPr>
            <p:extLst>
              <p:ext uri="{D42A27DB-BD31-4B8C-83A1-F6EECF244321}">
                <p14:modId xmlns:p14="http://schemas.microsoft.com/office/powerpoint/2010/main" val="670950965"/>
              </p:ext>
            </p:extLst>
          </p:nvPr>
        </p:nvGraphicFramePr>
        <p:xfrm>
          <a:off x="631749" y="2276872"/>
          <a:ext cx="3276601" cy="381258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Grafik 16">
            <a:extLst>
              <a:ext uri="{FF2B5EF4-FFF2-40B4-BE49-F238E27FC236}">
                <a16:creationId xmlns:a16="http://schemas.microsoft.com/office/drawing/2014/main" id="{9EBB398B-6BBB-4DBB-B99E-F55B051AAB93}"/>
              </a:ext>
            </a:extLst>
          </p:cNvPr>
          <p:cNvGraphicFramePr>
            <a:graphicFrameLocks/>
          </p:cNvGraphicFramePr>
          <p:nvPr>
            <p:extLst>
              <p:ext uri="{D42A27DB-BD31-4B8C-83A1-F6EECF244321}">
                <p14:modId xmlns:p14="http://schemas.microsoft.com/office/powerpoint/2010/main" val="1611779780"/>
              </p:ext>
            </p:extLst>
          </p:nvPr>
        </p:nvGraphicFramePr>
        <p:xfrm>
          <a:off x="4860033" y="2564909"/>
          <a:ext cx="3384376" cy="345635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91718536"/>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Metin kutusu 2"/>
          <p:cNvSpPr txBox="1">
            <a:spLocks noChangeArrowheads="1"/>
          </p:cNvSpPr>
          <p:nvPr/>
        </p:nvSpPr>
        <p:spPr bwMode="auto">
          <a:xfrm>
            <a:off x="0" y="0"/>
            <a:ext cx="9144000" cy="708025"/>
          </a:xfrm>
          <a:prstGeom prst="rect">
            <a:avLst/>
          </a:prstGeom>
          <a:solidFill>
            <a:schemeClr val="bg1"/>
          </a:solidFill>
          <a:ln w="9525">
            <a:noFill/>
            <a:miter lim="800000"/>
            <a:headEnd/>
            <a:tailEnd/>
          </a:ln>
        </p:spPr>
        <p:txBody>
          <a:bodyPr>
            <a:spAutoFit/>
          </a:bodyPr>
          <a:lstStyle/>
          <a:p>
            <a:pPr algn="ctr"/>
            <a:endParaRPr lang="tr-TR" sz="4000">
              <a:solidFill>
                <a:srgbClr val="000000"/>
              </a:solidFill>
            </a:endParaRPr>
          </a:p>
        </p:txBody>
      </p:sp>
      <p:sp>
        <p:nvSpPr>
          <p:cNvPr id="2" name="7 Dikdörtgen"/>
          <p:cNvSpPr>
            <a:spLocks noChangeArrowheads="1"/>
          </p:cNvSpPr>
          <p:nvPr/>
        </p:nvSpPr>
        <p:spPr bwMode="auto">
          <a:xfrm>
            <a:off x="1187624" y="116632"/>
            <a:ext cx="7403947" cy="1200329"/>
          </a:xfrm>
          <a:prstGeom prst="rect">
            <a:avLst/>
          </a:prstGeom>
          <a:noFill/>
          <a:ln w="9525">
            <a:noFill/>
            <a:miter lim="800000"/>
            <a:headEnd/>
            <a:tailEnd/>
          </a:ln>
        </p:spPr>
        <p:txBody>
          <a:bodyPr wrap="square">
            <a:spAutoFit/>
          </a:bodyPr>
          <a:lstStyle/>
          <a:p>
            <a:pPr algn="ctr"/>
            <a:r>
              <a:rPr lang="tr-TR" sz="3600" b="1" dirty="0">
                <a:ln>
                  <a:solidFill>
                    <a:srgbClr val="000000"/>
                  </a:solidFill>
                </a:ln>
                <a:solidFill>
                  <a:srgbClr val="0000FF"/>
                </a:solidFill>
              </a:rPr>
              <a:t>Çelik Ürün Cinsleri Açısından Çelik Sektörü </a:t>
            </a:r>
            <a:r>
              <a:rPr lang="tr-TR" sz="3600" b="1" dirty="0">
                <a:ln>
                  <a:solidFill>
                    <a:srgbClr val="000000"/>
                  </a:solidFill>
                </a:ln>
                <a:solidFill>
                  <a:srgbClr val="FF0000"/>
                </a:solidFill>
              </a:rPr>
              <a:t>(Türkiye)</a:t>
            </a:r>
          </a:p>
        </p:txBody>
      </p:sp>
      <p:pic>
        <p:nvPicPr>
          <p:cNvPr id="10" name="Resim 9" descr="D:\Users\Admin\Downloads\IMG-20180202-WA0013.jpg"/>
          <p:cNvPicPr/>
          <p:nvPr/>
        </p:nvPicPr>
        <p:blipFill>
          <a:blip r:embed="rId3">
            <a:extLst>
              <a:ext uri="{28A0092B-C50C-407E-A947-70E740481C1C}">
                <a14:useLocalDpi xmlns:a14="http://schemas.microsoft.com/office/drawing/2010/main" val="0"/>
              </a:ext>
            </a:extLst>
          </a:blip>
          <a:srcRect/>
          <a:stretch>
            <a:fillRect/>
          </a:stretch>
        </p:blipFill>
        <p:spPr bwMode="auto">
          <a:xfrm>
            <a:off x="166635" y="206376"/>
            <a:ext cx="1165005" cy="986544"/>
          </a:xfrm>
          <a:prstGeom prst="rect">
            <a:avLst/>
          </a:prstGeom>
          <a:noFill/>
          <a:ln>
            <a:noFill/>
          </a:ln>
        </p:spPr>
      </p:pic>
      <p:sp>
        <p:nvSpPr>
          <p:cNvPr id="6" name="Alt Başlık 5"/>
          <p:cNvSpPr>
            <a:spLocks noGrp="1"/>
          </p:cNvSpPr>
          <p:nvPr>
            <p:ph type="subTitle" idx="1"/>
          </p:nvPr>
        </p:nvSpPr>
        <p:spPr>
          <a:xfrm>
            <a:off x="611560" y="1628800"/>
            <a:ext cx="7776865" cy="4608512"/>
          </a:xfrm>
        </p:spPr>
        <p:txBody>
          <a:bodyPr/>
          <a:lstStyle/>
          <a:p>
            <a:pPr algn="l"/>
            <a:r>
              <a:rPr lang="tr-TR" sz="3600" b="1" dirty="0">
                <a:solidFill>
                  <a:srgbClr val="002060"/>
                </a:solidFill>
                <a:latin typeface="Tahoma" panose="020B0604030504040204" pitchFamily="34" charset="0"/>
                <a:ea typeface="Tahoma" panose="020B0604030504040204" pitchFamily="34" charset="0"/>
                <a:cs typeface="Tahoma" panose="020B0604030504040204" pitchFamily="34" charset="0"/>
              </a:rPr>
              <a:t>Türk Çelik Sektörü;</a:t>
            </a:r>
          </a:p>
          <a:p>
            <a:pPr algn="l"/>
            <a:r>
              <a:rPr lang="tr-TR" sz="3600" b="1" dirty="0">
                <a:solidFill>
                  <a:srgbClr val="002060"/>
                </a:solidFill>
                <a:latin typeface="Tahoma" panose="020B0604030504040204" pitchFamily="34" charset="0"/>
                <a:ea typeface="Tahoma" panose="020B0604030504040204" pitchFamily="34" charset="0"/>
                <a:cs typeface="Tahoma" panose="020B0604030504040204" pitchFamily="34" charset="0"/>
              </a:rPr>
              <a:t>Uzun mamul üretim ve tüketiminde </a:t>
            </a:r>
            <a:r>
              <a:rPr lang="tr-TR" sz="3600" b="1" dirty="0">
                <a:solidFill>
                  <a:srgbClr val="FF0000"/>
                </a:solidFill>
                <a:latin typeface="Tahoma" panose="020B0604030504040204" pitchFamily="34" charset="0"/>
                <a:ea typeface="Tahoma" panose="020B0604030504040204" pitchFamily="34" charset="0"/>
                <a:cs typeface="Tahoma" panose="020B0604030504040204" pitchFamily="34" charset="0"/>
              </a:rPr>
              <a:t>net ihracatçı</a:t>
            </a:r>
            <a:r>
              <a:rPr lang="tr-TR" sz="3600" b="1" dirty="0">
                <a:solidFill>
                  <a:srgbClr val="002060"/>
                </a:solidFill>
                <a:latin typeface="Tahoma" panose="020B0604030504040204" pitchFamily="34" charset="0"/>
                <a:ea typeface="Tahoma" panose="020B0604030504040204" pitchFamily="34" charset="0"/>
                <a:cs typeface="Tahoma" panose="020B0604030504040204" pitchFamily="34" charset="0"/>
              </a:rPr>
              <a:t>,</a:t>
            </a:r>
          </a:p>
          <a:p>
            <a:pPr algn="l"/>
            <a:r>
              <a:rPr lang="tr-TR" sz="3600" b="1" dirty="0">
                <a:solidFill>
                  <a:srgbClr val="002060"/>
                </a:solidFill>
                <a:latin typeface="Tahoma" panose="020B0604030504040204" pitchFamily="34" charset="0"/>
                <a:ea typeface="Tahoma" panose="020B0604030504040204" pitchFamily="34" charset="0"/>
                <a:cs typeface="Tahoma" panose="020B0604030504040204" pitchFamily="34" charset="0"/>
              </a:rPr>
              <a:t>Yassı mamul üretim ve tüketiminde </a:t>
            </a:r>
            <a:r>
              <a:rPr lang="tr-TR" sz="3600" b="1" dirty="0">
                <a:solidFill>
                  <a:srgbClr val="0070C0"/>
                </a:solidFill>
                <a:latin typeface="Tahoma" panose="020B0604030504040204" pitchFamily="34" charset="0"/>
                <a:ea typeface="Tahoma" panose="020B0604030504040204" pitchFamily="34" charset="0"/>
                <a:cs typeface="Tahoma" panose="020B0604030504040204" pitchFamily="34" charset="0"/>
              </a:rPr>
              <a:t>net ithalatçı</a:t>
            </a:r>
          </a:p>
          <a:p>
            <a:pPr algn="l"/>
            <a:r>
              <a:rPr lang="tr-TR" sz="3600" b="1" dirty="0">
                <a:solidFill>
                  <a:srgbClr val="002060"/>
                </a:solidFill>
                <a:latin typeface="Tahoma" panose="020B0604030504040204" pitchFamily="34" charset="0"/>
                <a:ea typeface="Tahoma" panose="020B0604030504040204" pitchFamily="34" charset="0"/>
                <a:cs typeface="Tahoma" panose="020B0604030504040204" pitchFamily="34" charset="0"/>
              </a:rPr>
              <a:t>Konumundadır.</a:t>
            </a:r>
            <a:r>
              <a:rPr lang="tr-TR" b="1" dirty="0">
                <a:solidFill>
                  <a:srgbClr val="002060"/>
                </a:solidFill>
                <a:latin typeface="Tahoma" panose="020B0604030504040204" pitchFamily="34" charset="0"/>
                <a:ea typeface="Tahoma" panose="020B0604030504040204" pitchFamily="34" charset="0"/>
                <a:cs typeface="Tahoma" panose="020B0604030504040204" pitchFamily="34" charset="0"/>
              </a:rPr>
              <a:t> </a:t>
            </a:r>
          </a:p>
        </p:txBody>
      </p:sp>
      <p:cxnSp>
        <p:nvCxnSpPr>
          <p:cNvPr id="11" name="Düz Bağlayıcı 10"/>
          <p:cNvCxnSpPr/>
          <p:nvPr/>
        </p:nvCxnSpPr>
        <p:spPr>
          <a:xfrm flipV="1">
            <a:off x="0" y="1268760"/>
            <a:ext cx="9144000" cy="72008"/>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9090340"/>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Metin kutusu 2"/>
          <p:cNvSpPr txBox="1">
            <a:spLocks noChangeArrowheads="1"/>
          </p:cNvSpPr>
          <p:nvPr/>
        </p:nvSpPr>
        <p:spPr bwMode="auto">
          <a:xfrm>
            <a:off x="0" y="0"/>
            <a:ext cx="9144000" cy="708025"/>
          </a:xfrm>
          <a:prstGeom prst="rect">
            <a:avLst/>
          </a:prstGeom>
          <a:solidFill>
            <a:schemeClr val="bg1"/>
          </a:solidFill>
          <a:ln w="9525">
            <a:noFill/>
            <a:miter lim="800000"/>
            <a:headEnd/>
            <a:tailEnd/>
          </a:ln>
        </p:spPr>
        <p:txBody>
          <a:bodyPr>
            <a:spAutoFit/>
          </a:bodyPr>
          <a:lstStyle/>
          <a:p>
            <a:pPr algn="ctr"/>
            <a:endParaRPr lang="tr-TR" sz="4000">
              <a:solidFill>
                <a:srgbClr val="000000"/>
              </a:solidFill>
            </a:endParaRPr>
          </a:p>
        </p:txBody>
      </p:sp>
      <p:sp>
        <p:nvSpPr>
          <p:cNvPr id="2" name="7 Dikdörtgen"/>
          <p:cNvSpPr>
            <a:spLocks noChangeArrowheads="1"/>
          </p:cNvSpPr>
          <p:nvPr/>
        </p:nvSpPr>
        <p:spPr bwMode="auto">
          <a:xfrm>
            <a:off x="1187624" y="116632"/>
            <a:ext cx="7704856" cy="1077218"/>
          </a:xfrm>
          <a:prstGeom prst="rect">
            <a:avLst/>
          </a:prstGeom>
          <a:noFill/>
          <a:ln w="9525">
            <a:noFill/>
            <a:miter lim="800000"/>
            <a:headEnd/>
            <a:tailEnd/>
          </a:ln>
        </p:spPr>
        <p:txBody>
          <a:bodyPr wrap="square">
            <a:spAutoFit/>
          </a:bodyPr>
          <a:lstStyle/>
          <a:p>
            <a:pPr algn="ctr"/>
            <a:r>
              <a:rPr lang="tr-TR" sz="3200" b="1" dirty="0">
                <a:ln>
                  <a:solidFill>
                    <a:srgbClr val="000000"/>
                  </a:solidFill>
                </a:ln>
                <a:solidFill>
                  <a:srgbClr val="0000FF"/>
                </a:solidFill>
              </a:rPr>
              <a:t>Uzun Mamul Üretim ve Tüketim Dengesi - Milyon Ton </a:t>
            </a:r>
            <a:r>
              <a:rPr lang="tr-TR" sz="3200" b="1" dirty="0">
                <a:ln>
                  <a:solidFill>
                    <a:srgbClr val="000000"/>
                  </a:solidFill>
                </a:ln>
                <a:solidFill>
                  <a:srgbClr val="FF0000"/>
                </a:solidFill>
              </a:rPr>
              <a:t>(Türkiye)</a:t>
            </a:r>
          </a:p>
        </p:txBody>
      </p:sp>
      <p:pic>
        <p:nvPicPr>
          <p:cNvPr id="10" name="Resim 9" descr="D:\Users\Admin\Downloads\IMG-20180202-WA0013.jpg"/>
          <p:cNvPicPr/>
          <p:nvPr/>
        </p:nvPicPr>
        <p:blipFill>
          <a:blip r:embed="rId3">
            <a:extLst>
              <a:ext uri="{28A0092B-C50C-407E-A947-70E740481C1C}">
                <a14:useLocalDpi xmlns:a14="http://schemas.microsoft.com/office/drawing/2010/main" val="0"/>
              </a:ext>
            </a:extLst>
          </a:blip>
          <a:srcRect/>
          <a:stretch>
            <a:fillRect/>
          </a:stretch>
        </p:blipFill>
        <p:spPr bwMode="auto">
          <a:xfrm>
            <a:off x="166635" y="206376"/>
            <a:ext cx="1165005" cy="986544"/>
          </a:xfrm>
          <a:prstGeom prst="rect">
            <a:avLst/>
          </a:prstGeom>
          <a:noFill/>
          <a:ln>
            <a:noFill/>
          </a:ln>
        </p:spPr>
      </p:pic>
      <p:cxnSp>
        <p:nvCxnSpPr>
          <p:cNvPr id="11" name="Düz Bağlayıcı 10"/>
          <p:cNvCxnSpPr/>
          <p:nvPr/>
        </p:nvCxnSpPr>
        <p:spPr>
          <a:xfrm>
            <a:off x="0" y="1340768"/>
            <a:ext cx="914400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graphicFrame>
        <p:nvGraphicFramePr>
          <p:cNvPr id="7" name="Tablo 6"/>
          <p:cNvGraphicFramePr>
            <a:graphicFrameLocks noGrp="1"/>
          </p:cNvGraphicFramePr>
          <p:nvPr/>
        </p:nvGraphicFramePr>
        <p:xfrm>
          <a:off x="4146550" y="3725069"/>
          <a:ext cx="850900" cy="276225"/>
        </p:xfrm>
        <a:graphic>
          <a:graphicData uri="http://schemas.openxmlformats.org/drawingml/2006/table">
            <a:tbl>
              <a:tblPr>
                <a:tableStyleId>{5C22544A-7EE6-4342-B048-85BDC9FD1C3A}</a:tableStyleId>
              </a:tblPr>
              <a:tblGrid>
                <a:gridCol w="850900">
                  <a:extLst>
                    <a:ext uri="{9D8B030D-6E8A-4147-A177-3AD203B41FA5}">
                      <a16:colId xmlns:a16="http://schemas.microsoft.com/office/drawing/2014/main" val="20000"/>
                    </a:ext>
                  </a:extLst>
                </a:gridCol>
              </a:tblGrid>
              <a:tr h="276225">
                <a:tc>
                  <a:txBody>
                    <a:bodyPr/>
                    <a:lstStyle/>
                    <a:p>
                      <a:pPr algn="l" fontAlgn="b"/>
                      <a:endParaRPr lang="tr-TR" sz="1000" b="0" i="0" u="none" strike="noStrike" dirty="0">
                        <a:effectLst/>
                        <a:latin typeface="Arial"/>
                      </a:endParaRPr>
                    </a:p>
                  </a:txBody>
                  <a:tcPr marL="0" marR="0" marT="0" marB="0" anchor="b"/>
                </a:tc>
                <a:extLst>
                  <a:ext uri="{0D108BD9-81ED-4DB2-BD59-A6C34878D82A}">
                    <a16:rowId xmlns:a16="http://schemas.microsoft.com/office/drawing/2014/main" val="10000"/>
                  </a:ext>
                </a:extLst>
              </a:tr>
            </a:tbl>
          </a:graphicData>
        </a:graphic>
      </p:graphicFrame>
      <p:sp>
        <p:nvSpPr>
          <p:cNvPr id="8" name="Metin kutusu 7"/>
          <p:cNvSpPr txBox="1"/>
          <p:nvPr/>
        </p:nvSpPr>
        <p:spPr bwMode="auto">
          <a:xfrm>
            <a:off x="395536" y="6381328"/>
            <a:ext cx="2232248" cy="338554"/>
          </a:xfrm>
          <a:prstGeom prst="rect">
            <a:avLst/>
          </a:prstGeom>
          <a:noFill/>
          <a:ln w="9525">
            <a:noFill/>
            <a:miter lim="800000"/>
            <a:headEnd/>
            <a:tailEnd/>
          </a:ln>
          <a:effectLst/>
        </p:spPr>
        <p:txBody>
          <a:bodyPr wrap="square" rtlCol="0">
            <a:spAutoFit/>
          </a:bodyPr>
          <a:lstStyle/>
          <a:p>
            <a:pPr algn="ctr">
              <a:spcBef>
                <a:spcPct val="50000"/>
              </a:spcBef>
            </a:pPr>
            <a:r>
              <a:rPr lang="tr-TR" sz="1600" b="1" dirty="0" err="1">
                <a:solidFill>
                  <a:srgbClr val="0000FF"/>
                </a:solidFill>
              </a:rPr>
              <a:t>Kaynak:DÇÜD</a:t>
            </a:r>
            <a:endParaRPr lang="tr-TR" sz="1600" b="1" dirty="0">
              <a:solidFill>
                <a:srgbClr val="0000FF"/>
              </a:solidFill>
            </a:endParaRPr>
          </a:p>
        </p:txBody>
      </p:sp>
      <p:graphicFrame>
        <p:nvGraphicFramePr>
          <p:cNvPr id="9" name="Grafik 8">
            <a:extLst>
              <a:ext uri="{FF2B5EF4-FFF2-40B4-BE49-F238E27FC236}">
                <a16:creationId xmlns:a16="http://schemas.microsoft.com/office/drawing/2014/main" id="{00000000-0008-0000-0400-000003000000}"/>
              </a:ext>
            </a:extLst>
          </p:cNvPr>
          <p:cNvGraphicFramePr>
            <a:graphicFrameLocks/>
          </p:cNvGraphicFramePr>
          <p:nvPr>
            <p:extLst>
              <p:ext uri="{D42A27DB-BD31-4B8C-83A1-F6EECF244321}">
                <p14:modId xmlns:p14="http://schemas.microsoft.com/office/powerpoint/2010/main" val="2284586499"/>
              </p:ext>
            </p:extLst>
          </p:nvPr>
        </p:nvGraphicFramePr>
        <p:xfrm>
          <a:off x="683568" y="1635542"/>
          <a:ext cx="7704856" cy="474578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91242936"/>
      </p:ext>
    </p:extLst>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Metin kutusu 2"/>
          <p:cNvSpPr txBox="1">
            <a:spLocks noChangeArrowheads="1"/>
          </p:cNvSpPr>
          <p:nvPr/>
        </p:nvSpPr>
        <p:spPr bwMode="auto">
          <a:xfrm>
            <a:off x="0" y="0"/>
            <a:ext cx="9144000" cy="708025"/>
          </a:xfrm>
          <a:prstGeom prst="rect">
            <a:avLst/>
          </a:prstGeom>
          <a:solidFill>
            <a:schemeClr val="bg1"/>
          </a:solidFill>
          <a:ln w="9525">
            <a:noFill/>
            <a:miter lim="800000"/>
            <a:headEnd/>
            <a:tailEnd/>
          </a:ln>
        </p:spPr>
        <p:txBody>
          <a:bodyPr>
            <a:spAutoFit/>
          </a:bodyPr>
          <a:lstStyle/>
          <a:p>
            <a:pPr algn="ctr"/>
            <a:endParaRPr lang="tr-TR" sz="4000">
              <a:solidFill>
                <a:srgbClr val="000000"/>
              </a:solidFill>
            </a:endParaRPr>
          </a:p>
        </p:txBody>
      </p:sp>
      <p:sp>
        <p:nvSpPr>
          <p:cNvPr id="2" name="7 Dikdörtgen"/>
          <p:cNvSpPr>
            <a:spLocks noChangeArrowheads="1"/>
          </p:cNvSpPr>
          <p:nvPr/>
        </p:nvSpPr>
        <p:spPr bwMode="auto">
          <a:xfrm>
            <a:off x="1187624" y="116632"/>
            <a:ext cx="7403947" cy="1077218"/>
          </a:xfrm>
          <a:prstGeom prst="rect">
            <a:avLst/>
          </a:prstGeom>
          <a:noFill/>
          <a:ln w="9525">
            <a:noFill/>
            <a:miter lim="800000"/>
            <a:headEnd/>
            <a:tailEnd/>
          </a:ln>
        </p:spPr>
        <p:txBody>
          <a:bodyPr wrap="square">
            <a:spAutoFit/>
          </a:bodyPr>
          <a:lstStyle/>
          <a:p>
            <a:pPr algn="ctr"/>
            <a:r>
              <a:rPr lang="tr-TR" sz="3200" b="1" dirty="0">
                <a:ln>
                  <a:solidFill>
                    <a:srgbClr val="000000"/>
                  </a:solidFill>
                </a:ln>
                <a:solidFill>
                  <a:srgbClr val="0000FF"/>
                </a:solidFill>
              </a:rPr>
              <a:t>Yassı Mamul Üretim ve Tüketim Dengesi - Milyon ton </a:t>
            </a:r>
            <a:r>
              <a:rPr lang="tr-TR" sz="3200" b="1" dirty="0">
                <a:ln>
                  <a:solidFill>
                    <a:srgbClr val="000000"/>
                  </a:solidFill>
                </a:ln>
                <a:solidFill>
                  <a:srgbClr val="FF0000"/>
                </a:solidFill>
              </a:rPr>
              <a:t>(Türkiye)</a:t>
            </a:r>
          </a:p>
        </p:txBody>
      </p:sp>
      <p:pic>
        <p:nvPicPr>
          <p:cNvPr id="10" name="Resim 9" descr="D:\Users\Admin\Downloads\IMG-20180202-WA0013.jpg"/>
          <p:cNvPicPr/>
          <p:nvPr/>
        </p:nvPicPr>
        <p:blipFill>
          <a:blip r:embed="rId3">
            <a:extLst>
              <a:ext uri="{28A0092B-C50C-407E-A947-70E740481C1C}">
                <a14:useLocalDpi xmlns:a14="http://schemas.microsoft.com/office/drawing/2010/main" val="0"/>
              </a:ext>
            </a:extLst>
          </a:blip>
          <a:srcRect/>
          <a:stretch>
            <a:fillRect/>
          </a:stretch>
        </p:blipFill>
        <p:spPr bwMode="auto">
          <a:xfrm>
            <a:off x="166635" y="206376"/>
            <a:ext cx="1165005" cy="986544"/>
          </a:xfrm>
          <a:prstGeom prst="rect">
            <a:avLst/>
          </a:prstGeom>
          <a:noFill/>
          <a:ln>
            <a:noFill/>
          </a:ln>
        </p:spPr>
      </p:pic>
      <p:cxnSp>
        <p:nvCxnSpPr>
          <p:cNvPr id="11" name="Düz Bağlayıcı 10"/>
          <p:cNvCxnSpPr/>
          <p:nvPr/>
        </p:nvCxnSpPr>
        <p:spPr>
          <a:xfrm>
            <a:off x="0" y="1340768"/>
            <a:ext cx="914400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graphicFrame>
        <p:nvGraphicFramePr>
          <p:cNvPr id="7" name="Tablo 6"/>
          <p:cNvGraphicFramePr>
            <a:graphicFrameLocks noGrp="1"/>
          </p:cNvGraphicFramePr>
          <p:nvPr/>
        </p:nvGraphicFramePr>
        <p:xfrm>
          <a:off x="4146550" y="3725069"/>
          <a:ext cx="850900" cy="276225"/>
        </p:xfrm>
        <a:graphic>
          <a:graphicData uri="http://schemas.openxmlformats.org/drawingml/2006/table">
            <a:tbl>
              <a:tblPr>
                <a:tableStyleId>{5C22544A-7EE6-4342-B048-85BDC9FD1C3A}</a:tableStyleId>
              </a:tblPr>
              <a:tblGrid>
                <a:gridCol w="850900">
                  <a:extLst>
                    <a:ext uri="{9D8B030D-6E8A-4147-A177-3AD203B41FA5}">
                      <a16:colId xmlns:a16="http://schemas.microsoft.com/office/drawing/2014/main" val="20000"/>
                    </a:ext>
                  </a:extLst>
                </a:gridCol>
              </a:tblGrid>
              <a:tr h="276225">
                <a:tc>
                  <a:txBody>
                    <a:bodyPr/>
                    <a:lstStyle/>
                    <a:p>
                      <a:pPr algn="l" fontAlgn="b"/>
                      <a:endParaRPr lang="tr-TR" sz="1000" b="0" i="0" u="none" strike="noStrike" dirty="0">
                        <a:effectLst/>
                        <a:latin typeface="Arial"/>
                      </a:endParaRPr>
                    </a:p>
                  </a:txBody>
                  <a:tcPr marL="0" marR="0" marT="0" marB="0" anchor="b"/>
                </a:tc>
                <a:extLst>
                  <a:ext uri="{0D108BD9-81ED-4DB2-BD59-A6C34878D82A}">
                    <a16:rowId xmlns:a16="http://schemas.microsoft.com/office/drawing/2014/main" val="10000"/>
                  </a:ext>
                </a:extLst>
              </a:tr>
            </a:tbl>
          </a:graphicData>
        </a:graphic>
      </p:graphicFrame>
      <p:sp>
        <p:nvSpPr>
          <p:cNvPr id="8" name="Metin kutusu 7"/>
          <p:cNvSpPr txBox="1"/>
          <p:nvPr/>
        </p:nvSpPr>
        <p:spPr bwMode="auto">
          <a:xfrm>
            <a:off x="395536" y="6381328"/>
            <a:ext cx="2232248" cy="338554"/>
          </a:xfrm>
          <a:prstGeom prst="rect">
            <a:avLst/>
          </a:prstGeom>
          <a:noFill/>
          <a:ln w="9525">
            <a:noFill/>
            <a:miter lim="800000"/>
            <a:headEnd/>
            <a:tailEnd/>
          </a:ln>
          <a:effectLst/>
        </p:spPr>
        <p:txBody>
          <a:bodyPr wrap="square" rtlCol="0">
            <a:spAutoFit/>
          </a:bodyPr>
          <a:lstStyle/>
          <a:p>
            <a:pPr algn="ctr">
              <a:spcBef>
                <a:spcPct val="50000"/>
              </a:spcBef>
            </a:pPr>
            <a:r>
              <a:rPr lang="tr-TR" sz="1600" b="1" dirty="0" err="1">
                <a:solidFill>
                  <a:srgbClr val="0000FF"/>
                </a:solidFill>
              </a:rPr>
              <a:t>Kaynak:DÇÜD</a:t>
            </a:r>
            <a:endParaRPr lang="tr-TR" sz="1600" b="1" dirty="0">
              <a:solidFill>
                <a:srgbClr val="0000FF"/>
              </a:solidFill>
            </a:endParaRPr>
          </a:p>
        </p:txBody>
      </p:sp>
      <p:graphicFrame>
        <p:nvGraphicFramePr>
          <p:cNvPr id="12" name="Grafik 11">
            <a:extLst>
              <a:ext uri="{FF2B5EF4-FFF2-40B4-BE49-F238E27FC236}">
                <a16:creationId xmlns:a16="http://schemas.microsoft.com/office/drawing/2014/main" id="{00000000-0008-0000-0400-000004000000}"/>
              </a:ext>
            </a:extLst>
          </p:cNvPr>
          <p:cNvGraphicFramePr>
            <a:graphicFrameLocks/>
          </p:cNvGraphicFramePr>
          <p:nvPr>
            <p:extLst>
              <p:ext uri="{D42A27DB-BD31-4B8C-83A1-F6EECF244321}">
                <p14:modId xmlns:p14="http://schemas.microsoft.com/office/powerpoint/2010/main" val="3571399495"/>
              </p:ext>
            </p:extLst>
          </p:nvPr>
        </p:nvGraphicFramePr>
        <p:xfrm>
          <a:off x="539552" y="1487687"/>
          <a:ext cx="7848872" cy="489363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895774331"/>
      </p:ext>
    </p:extLst>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Metin kutusu 2"/>
          <p:cNvSpPr txBox="1">
            <a:spLocks noChangeArrowheads="1"/>
          </p:cNvSpPr>
          <p:nvPr/>
        </p:nvSpPr>
        <p:spPr bwMode="auto">
          <a:xfrm>
            <a:off x="0" y="0"/>
            <a:ext cx="9144000" cy="708025"/>
          </a:xfrm>
          <a:prstGeom prst="rect">
            <a:avLst/>
          </a:prstGeom>
          <a:solidFill>
            <a:schemeClr val="bg1"/>
          </a:solidFill>
          <a:ln w="9525">
            <a:noFill/>
            <a:miter lim="800000"/>
            <a:headEnd/>
            <a:tailEnd/>
          </a:ln>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tr-TR" sz="40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 name="7 Dikdörtgen"/>
          <p:cNvSpPr>
            <a:spLocks noChangeArrowheads="1"/>
          </p:cNvSpPr>
          <p:nvPr/>
        </p:nvSpPr>
        <p:spPr bwMode="auto">
          <a:xfrm>
            <a:off x="1187624" y="116632"/>
            <a:ext cx="7403947" cy="1077218"/>
          </a:xfrm>
          <a:prstGeom prst="rect">
            <a:avLst/>
          </a:prstGeom>
          <a:noFill/>
          <a:ln w="9525">
            <a:noFill/>
            <a:miter lim="800000"/>
            <a:headEnd/>
            <a:tailEnd/>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3200" b="1" i="0" u="none" strike="noStrike" kern="1200" cap="none" spc="0" normalizeH="0" baseline="0" noProof="0" dirty="0">
                <a:ln>
                  <a:solidFill>
                    <a:srgbClr val="000000"/>
                  </a:solidFill>
                </a:ln>
                <a:solidFill>
                  <a:srgbClr val="0000FF"/>
                </a:solidFill>
                <a:effectLst/>
                <a:uLnTx/>
                <a:uFillTx/>
                <a:latin typeface="Arial" charset="0"/>
                <a:ea typeface="+mn-ea"/>
                <a:cs typeface="+mn-cs"/>
              </a:rPr>
              <a:t>Çelik Üretimi-Tüketimi-İhracatı-İthalatı Dengesi - Bin ton </a:t>
            </a:r>
            <a:r>
              <a:rPr kumimoji="0" lang="tr-TR" sz="3200" b="1" i="0" u="none" strike="noStrike" kern="1200" cap="none" spc="0" normalizeH="0" baseline="0" noProof="0" dirty="0">
                <a:ln>
                  <a:solidFill>
                    <a:srgbClr val="000000"/>
                  </a:solidFill>
                </a:ln>
                <a:solidFill>
                  <a:srgbClr val="FF0000"/>
                </a:solidFill>
                <a:effectLst/>
                <a:uLnTx/>
                <a:uFillTx/>
                <a:latin typeface="Arial" charset="0"/>
                <a:ea typeface="+mn-ea"/>
                <a:cs typeface="+mn-cs"/>
              </a:rPr>
              <a:t>(Türkiye)</a:t>
            </a:r>
          </a:p>
        </p:txBody>
      </p:sp>
      <p:pic>
        <p:nvPicPr>
          <p:cNvPr id="10" name="Resim 9" descr="D:\Users\Admin\Downloads\IMG-20180202-WA0013.jpg"/>
          <p:cNvPicPr/>
          <p:nvPr/>
        </p:nvPicPr>
        <p:blipFill>
          <a:blip r:embed="rId3">
            <a:extLst>
              <a:ext uri="{28A0092B-C50C-407E-A947-70E740481C1C}">
                <a14:useLocalDpi xmlns:a14="http://schemas.microsoft.com/office/drawing/2010/main" val="0"/>
              </a:ext>
            </a:extLst>
          </a:blip>
          <a:srcRect/>
          <a:stretch>
            <a:fillRect/>
          </a:stretch>
        </p:blipFill>
        <p:spPr bwMode="auto">
          <a:xfrm>
            <a:off x="166635" y="206376"/>
            <a:ext cx="1165005" cy="986544"/>
          </a:xfrm>
          <a:prstGeom prst="rect">
            <a:avLst/>
          </a:prstGeom>
          <a:noFill/>
          <a:ln>
            <a:noFill/>
          </a:ln>
        </p:spPr>
      </p:pic>
      <p:cxnSp>
        <p:nvCxnSpPr>
          <p:cNvPr id="11" name="Düz Bağlayıcı 10"/>
          <p:cNvCxnSpPr/>
          <p:nvPr/>
        </p:nvCxnSpPr>
        <p:spPr>
          <a:xfrm>
            <a:off x="0" y="1340768"/>
            <a:ext cx="914400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graphicFrame>
        <p:nvGraphicFramePr>
          <p:cNvPr id="7" name="Tablo 6"/>
          <p:cNvGraphicFramePr>
            <a:graphicFrameLocks noGrp="1"/>
          </p:cNvGraphicFramePr>
          <p:nvPr/>
        </p:nvGraphicFramePr>
        <p:xfrm>
          <a:off x="4146550" y="3725069"/>
          <a:ext cx="850900" cy="276225"/>
        </p:xfrm>
        <a:graphic>
          <a:graphicData uri="http://schemas.openxmlformats.org/drawingml/2006/table">
            <a:tbl>
              <a:tblPr>
                <a:tableStyleId>{5C22544A-7EE6-4342-B048-85BDC9FD1C3A}</a:tableStyleId>
              </a:tblPr>
              <a:tblGrid>
                <a:gridCol w="850900">
                  <a:extLst>
                    <a:ext uri="{9D8B030D-6E8A-4147-A177-3AD203B41FA5}">
                      <a16:colId xmlns:a16="http://schemas.microsoft.com/office/drawing/2014/main" val="20000"/>
                    </a:ext>
                  </a:extLst>
                </a:gridCol>
              </a:tblGrid>
              <a:tr h="276225">
                <a:tc>
                  <a:txBody>
                    <a:bodyPr/>
                    <a:lstStyle/>
                    <a:p>
                      <a:pPr algn="l" fontAlgn="b"/>
                      <a:endParaRPr lang="tr-TR" sz="1000" b="0" i="0" u="none" strike="noStrike" dirty="0">
                        <a:effectLst/>
                        <a:latin typeface="Arial"/>
                      </a:endParaRPr>
                    </a:p>
                  </a:txBody>
                  <a:tcPr marL="0" marR="0" marT="0" marB="0" anchor="b"/>
                </a:tc>
                <a:extLst>
                  <a:ext uri="{0D108BD9-81ED-4DB2-BD59-A6C34878D82A}">
                    <a16:rowId xmlns:a16="http://schemas.microsoft.com/office/drawing/2014/main" val="10000"/>
                  </a:ext>
                </a:extLst>
              </a:tr>
            </a:tbl>
          </a:graphicData>
        </a:graphic>
      </p:graphicFrame>
      <p:sp>
        <p:nvSpPr>
          <p:cNvPr id="8" name="Metin kutusu 7"/>
          <p:cNvSpPr txBox="1"/>
          <p:nvPr/>
        </p:nvSpPr>
        <p:spPr bwMode="auto">
          <a:xfrm>
            <a:off x="395536" y="6381328"/>
            <a:ext cx="2232248" cy="338554"/>
          </a:xfrm>
          <a:prstGeom prst="rect">
            <a:avLst/>
          </a:prstGeom>
          <a:noFill/>
          <a:ln w="9525">
            <a:noFill/>
            <a:miter lim="800000"/>
            <a:headEnd/>
            <a:tailEnd/>
          </a:ln>
          <a:effectLst/>
        </p:spPr>
        <p:txBody>
          <a:bodyPr wrap="square" rtlCol="0">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tr-TR" sz="1600" b="1" i="0" u="none" strike="noStrike" kern="1200" cap="none" spc="0" normalizeH="0" baseline="0" noProof="0" dirty="0" err="1">
                <a:ln>
                  <a:noFill/>
                </a:ln>
                <a:solidFill>
                  <a:srgbClr val="0000FF"/>
                </a:solidFill>
                <a:effectLst/>
                <a:uLnTx/>
                <a:uFillTx/>
                <a:latin typeface="Arial" charset="0"/>
                <a:ea typeface="+mn-ea"/>
                <a:cs typeface="+mn-cs"/>
              </a:rPr>
              <a:t>Kaynak:DÇÜD</a:t>
            </a:r>
            <a:endParaRPr kumimoji="0" lang="tr-TR" sz="1600" b="1" i="0" u="none" strike="noStrike" kern="1200" cap="none" spc="0" normalizeH="0" baseline="0" noProof="0" dirty="0">
              <a:ln>
                <a:noFill/>
              </a:ln>
              <a:solidFill>
                <a:srgbClr val="0000FF"/>
              </a:solidFill>
              <a:effectLst/>
              <a:uLnTx/>
              <a:uFillTx/>
              <a:latin typeface="Arial" charset="0"/>
              <a:ea typeface="+mn-ea"/>
              <a:cs typeface="+mn-cs"/>
            </a:endParaRPr>
          </a:p>
        </p:txBody>
      </p:sp>
      <p:graphicFrame>
        <p:nvGraphicFramePr>
          <p:cNvPr id="9" name="Grafik 8">
            <a:extLst>
              <a:ext uri="{FF2B5EF4-FFF2-40B4-BE49-F238E27FC236}">
                <a16:creationId xmlns:a16="http://schemas.microsoft.com/office/drawing/2014/main" id="{A7E7D429-E81C-44A3-9D86-13FA168A2F26}"/>
              </a:ext>
            </a:extLst>
          </p:cNvPr>
          <p:cNvGraphicFramePr>
            <a:graphicFrameLocks/>
          </p:cNvGraphicFramePr>
          <p:nvPr>
            <p:extLst>
              <p:ext uri="{D42A27DB-BD31-4B8C-83A1-F6EECF244321}">
                <p14:modId xmlns:p14="http://schemas.microsoft.com/office/powerpoint/2010/main" val="1324264376"/>
              </p:ext>
            </p:extLst>
          </p:nvPr>
        </p:nvGraphicFramePr>
        <p:xfrm>
          <a:off x="395536" y="1487688"/>
          <a:ext cx="8352927" cy="489364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02683046"/>
      </p:ext>
    </p:extLst>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Metin kutusu 2"/>
          <p:cNvSpPr txBox="1">
            <a:spLocks noChangeArrowheads="1"/>
          </p:cNvSpPr>
          <p:nvPr/>
        </p:nvSpPr>
        <p:spPr bwMode="auto">
          <a:xfrm>
            <a:off x="0" y="0"/>
            <a:ext cx="9144000" cy="708025"/>
          </a:xfrm>
          <a:prstGeom prst="rect">
            <a:avLst/>
          </a:prstGeom>
          <a:solidFill>
            <a:schemeClr val="bg1"/>
          </a:solidFill>
          <a:ln w="9525">
            <a:noFill/>
            <a:miter lim="800000"/>
            <a:headEnd/>
            <a:tailEnd/>
          </a:ln>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tr-TR" sz="40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 name="7 Dikdörtgen"/>
          <p:cNvSpPr>
            <a:spLocks noChangeArrowheads="1"/>
          </p:cNvSpPr>
          <p:nvPr/>
        </p:nvSpPr>
        <p:spPr bwMode="auto">
          <a:xfrm>
            <a:off x="1187624" y="116632"/>
            <a:ext cx="7403947" cy="1077218"/>
          </a:xfrm>
          <a:prstGeom prst="rect">
            <a:avLst/>
          </a:prstGeom>
          <a:noFill/>
          <a:ln w="9525">
            <a:noFill/>
            <a:miter lim="800000"/>
            <a:headEnd/>
            <a:tailEnd/>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3200" b="1" i="0" u="none" strike="noStrike" kern="1200" cap="none" spc="0" normalizeH="0" baseline="0" noProof="0" dirty="0">
                <a:ln>
                  <a:solidFill>
                    <a:srgbClr val="000000"/>
                  </a:solidFill>
                </a:ln>
                <a:solidFill>
                  <a:srgbClr val="0000FF"/>
                </a:solidFill>
                <a:effectLst/>
                <a:uLnTx/>
                <a:uFillTx/>
                <a:latin typeface="Arial" charset="0"/>
                <a:ea typeface="+mn-ea"/>
                <a:cs typeface="+mn-cs"/>
              </a:rPr>
              <a:t>Çelik Üretimi-Tüketimi-İhracatı-İthalatı Dengesi </a:t>
            </a:r>
            <a:r>
              <a:rPr kumimoji="0" lang="tr-TR" sz="3200" b="1" i="0" u="none" strike="noStrike" kern="1200" cap="none" spc="0" normalizeH="0" baseline="0" noProof="0" dirty="0">
                <a:ln>
                  <a:solidFill>
                    <a:srgbClr val="000000"/>
                  </a:solidFill>
                </a:ln>
                <a:solidFill>
                  <a:srgbClr val="FF0000"/>
                </a:solidFill>
                <a:effectLst/>
                <a:uLnTx/>
                <a:uFillTx/>
                <a:latin typeface="Arial" charset="0"/>
                <a:ea typeface="+mn-ea"/>
                <a:cs typeface="+mn-cs"/>
              </a:rPr>
              <a:t>(Türkiye)</a:t>
            </a:r>
          </a:p>
        </p:txBody>
      </p:sp>
      <p:pic>
        <p:nvPicPr>
          <p:cNvPr id="10" name="Resim 9" descr="D:\Users\Admin\Downloads\IMG-20180202-WA0013.jpg"/>
          <p:cNvPicPr/>
          <p:nvPr/>
        </p:nvPicPr>
        <p:blipFill>
          <a:blip r:embed="rId3">
            <a:extLst>
              <a:ext uri="{28A0092B-C50C-407E-A947-70E740481C1C}">
                <a14:useLocalDpi xmlns:a14="http://schemas.microsoft.com/office/drawing/2010/main" val="0"/>
              </a:ext>
            </a:extLst>
          </a:blip>
          <a:srcRect/>
          <a:stretch>
            <a:fillRect/>
          </a:stretch>
        </p:blipFill>
        <p:spPr bwMode="auto">
          <a:xfrm>
            <a:off x="166635" y="206376"/>
            <a:ext cx="1165005" cy="986544"/>
          </a:xfrm>
          <a:prstGeom prst="rect">
            <a:avLst/>
          </a:prstGeom>
          <a:noFill/>
          <a:ln>
            <a:noFill/>
          </a:ln>
        </p:spPr>
      </p:pic>
      <p:cxnSp>
        <p:nvCxnSpPr>
          <p:cNvPr id="11" name="Düz Bağlayıcı 10"/>
          <p:cNvCxnSpPr/>
          <p:nvPr/>
        </p:nvCxnSpPr>
        <p:spPr>
          <a:xfrm>
            <a:off x="0" y="1340768"/>
            <a:ext cx="914400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graphicFrame>
        <p:nvGraphicFramePr>
          <p:cNvPr id="7" name="Tablo 6"/>
          <p:cNvGraphicFramePr>
            <a:graphicFrameLocks noGrp="1"/>
          </p:cNvGraphicFramePr>
          <p:nvPr/>
        </p:nvGraphicFramePr>
        <p:xfrm>
          <a:off x="4146550" y="3725069"/>
          <a:ext cx="850900" cy="276225"/>
        </p:xfrm>
        <a:graphic>
          <a:graphicData uri="http://schemas.openxmlformats.org/drawingml/2006/table">
            <a:tbl>
              <a:tblPr>
                <a:tableStyleId>{5C22544A-7EE6-4342-B048-85BDC9FD1C3A}</a:tableStyleId>
              </a:tblPr>
              <a:tblGrid>
                <a:gridCol w="850900">
                  <a:extLst>
                    <a:ext uri="{9D8B030D-6E8A-4147-A177-3AD203B41FA5}">
                      <a16:colId xmlns:a16="http://schemas.microsoft.com/office/drawing/2014/main" val="20000"/>
                    </a:ext>
                  </a:extLst>
                </a:gridCol>
              </a:tblGrid>
              <a:tr h="276225">
                <a:tc>
                  <a:txBody>
                    <a:bodyPr/>
                    <a:lstStyle/>
                    <a:p>
                      <a:pPr algn="l" fontAlgn="b"/>
                      <a:endParaRPr lang="tr-TR" sz="1000" b="0" i="0" u="none" strike="noStrike" dirty="0">
                        <a:effectLst/>
                        <a:latin typeface="Arial"/>
                      </a:endParaRPr>
                    </a:p>
                  </a:txBody>
                  <a:tcPr marL="0" marR="0" marT="0" marB="0" anchor="b"/>
                </a:tc>
                <a:extLst>
                  <a:ext uri="{0D108BD9-81ED-4DB2-BD59-A6C34878D82A}">
                    <a16:rowId xmlns:a16="http://schemas.microsoft.com/office/drawing/2014/main" val="10000"/>
                  </a:ext>
                </a:extLst>
              </a:tr>
            </a:tbl>
          </a:graphicData>
        </a:graphic>
      </p:graphicFrame>
      <p:sp>
        <p:nvSpPr>
          <p:cNvPr id="8" name="Metin kutusu 7"/>
          <p:cNvSpPr txBox="1"/>
          <p:nvPr/>
        </p:nvSpPr>
        <p:spPr bwMode="auto">
          <a:xfrm>
            <a:off x="395536" y="6381328"/>
            <a:ext cx="2232248" cy="338554"/>
          </a:xfrm>
          <a:prstGeom prst="rect">
            <a:avLst/>
          </a:prstGeom>
          <a:noFill/>
          <a:ln w="9525">
            <a:noFill/>
            <a:miter lim="800000"/>
            <a:headEnd/>
            <a:tailEnd/>
          </a:ln>
          <a:effectLst/>
        </p:spPr>
        <p:txBody>
          <a:bodyPr wrap="square" rtlCol="0">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tr-TR" sz="1600" b="1" i="0" u="none" strike="noStrike" kern="1200" cap="none" spc="0" normalizeH="0" baseline="0" noProof="0" dirty="0" err="1">
                <a:ln>
                  <a:noFill/>
                </a:ln>
                <a:solidFill>
                  <a:srgbClr val="0000FF"/>
                </a:solidFill>
                <a:effectLst/>
                <a:uLnTx/>
                <a:uFillTx/>
                <a:latin typeface="Arial" charset="0"/>
                <a:ea typeface="+mn-ea"/>
                <a:cs typeface="+mn-cs"/>
              </a:rPr>
              <a:t>Kaynak:DÇÜD</a:t>
            </a:r>
            <a:endParaRPr kumimoji="0" lang="tr-TR" sz="1600" b="1" i="0" u="none" strike="noStrike" kern="1200" cap="none" spc="0" normalizeH="0" baseline="0" noProof="0" dirty="0">
              <a:ln>
                <a:noFill/>
              </a:ln>
              <a:solidFill>
                <a:srgbClr val="0000FF"/>
              </a:solidFill>
              <a:effectLst/>
              <a:uLnTx/>
              <a:uFillTx/>
              <a:latin typeface="Arial" charset="0"/>
              <a:ea typeface="+mn-ea"/>
              <a:cs typeface="+mn-cs"/>
            </a:endParaRPr>
          </a:p>
        </p:txBody>
      </p:sp>
      <p:graphicFrame>
        <p:nvGraphicFramePr>
          <p:cNvPr id="13" name="Grafik 12">
            <a:extLst>
              <a:ext uri="{FF2B5EF4-FFF2-40B4-BE49-F238E27FC236}">
                <a16:creationId xmlns:a16="http://schemas.microsoft.com/office/drawing/2014/main" id="{43E1A194-E82D-4751-95CF-B045B43DD040}"/>
              </a:ext>
            </a:extLst>
          </p:cNvPr>
          <p:cNvGraphicFramePr>
            <a:graphicFrameLocks/>
          </p:cNvGraphicFramePr>
          <p:nvPr>
            <p:extLst>
              <p:ext uri="{D42A27DB-BD31-4B8C-83A1-F6EECF244321}">
                <p14:modId xmlns:p14="http://schemas.microsoft.com/office/powerpoint/2010/main" val="1067091408"/>
              </p:ext>
            </p:extLst>
          </p:nvPr>
        </p:nvGraphicFramePr>
        <p:xfrm>
          <a:off x="395537" y="1487687"/>
          <a:ext cx="8196034" cy="474578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252082149"/>
      </p:ext>
    </p:extLst>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Metin kutusu 2"/>
          <p:cNvSpPr txBox="1">
            <a:spLocks noChangeArrowheads="1"/>
          </p:cNvSpPr>
          <p:nvPr/>
        </p:nvSpPr>
        <p:spPr bwMode="auto">
          <a:xfrm>
            <a:off x="0" y="0"/>
            <a:ext cx="9144000" cy="708025"/>
          </a:xfrm>
          <a:prstGeom prst="rect">
            <a:avLst/>
          </a:prstGeom>
          <a:solidFill>
            <a:schemeClr val="bg1"/>
          </a:solidFill>
          <a:ln w="9525">
            <a:noFill/>
            <a:miter lim="800000"/>
            <a:headEnd/>
            <a:tailEnd/>
          </a:ln>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tr-TR" sz="40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 name="7 Dikdörtgen"/>
          <p:cNvSpPr>
            <a:spLocks noChangeArrowheads="1"/>
          </p:cNvSpPr>
          <p:nvPr/>
        </p:nvSpPr>
        <p:spPr bwMode="auto">
          <a:xfrm>
            <a:off x="1187624" y="385500"/>
            <a:ext cx="7403947" cy="553998"/>
          </a:xfrm>
          <a:prstGeom prst="rect">
            <a:avLst/>
          </a:prstGeom>
          <a:noFill/>
          <a:ln w="9525">
            <a:noFill/>
            <a:miter lim="800000"/>
            <a:headEnd/>
            <a:tailEnd/>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3000" b="1" i="0" u="none" strike="noStrike" kern="1200" cap="none" spc="0" normalizeH="0" baseline="0" noProof="0" dirty="0">
                <a:ln>
                  <a:solidFill>
                    <a:srgbClr val="000000"/>
                  </a:solidFill>
                </a:ln>
                <a:solidFill>
                  <a:srgbClr val="0000FF"/>
                </a:solidFill>
                <a:effectLst/>
                <a:uLnTx/>
                <a:uFillTx/>
                <a:latin typeface="Arial" charset="0"/>
                <a:ea typeface="+mn-ea"/>
                <a:cs typeface="+mn-cs"/>
              </a:rPr>
              <a:t>Bölgelere Göre Çelik İhracatı </a:t>
            </a:r>
            <a:r>
              <a:rPr kumimoji="0" lang="tr-TR" sz="3000" b="1" i="0" u="none" strike="noStrike" kern="1200" cap="none" spc="0" normalizeH="0" baseline="0" noProof="0" dirty="0">
                <a:ln>
                  <a:solidFill>
                    <a:srgbClr val="000000"/>
                  </a:solidFill>
                </a:ln>
                <a:solidFill>
                  <a:srgbClr val="FF0000"/>
                </a:solidFill>
                <a:effectLst/>
                <a:uLnTx/>
                <a:uFillTx/>
                <a:latin typeface="Arial" charset="0"/>
                <a:ea typeface="+mn-ea"/>
                <a:cs typeface="+mn-cs"/>
              </a:rPr>
              <a:t>(Türkiye)</a:t>
            </a:r>
          </a:p>
        </p:txBody>
      </p:sp>
      <p:pic>
        <p:nvPicPr>
          <p:cNvPr id="10" name="Resim 9" descr="D:\Users\Admin\Downloads\IMG-20180202-WA0013.jpg"/>
          <p:cNvPicPr/>
          <p:nvPr/>
        </p:nvPicPr>
        <p:blipFill>
          <a:blip r:embed="rId3">
            <a:extLst>
              <a:ext uri="{28A0092B-C50C-407E-A947-70E740481C1C}">
                <a14:useLocalDpi xmlns:a14="http://schemas.microsoft.com/office/drawing/2010/main" val="0"/>
              </a:ext>
            </a:extLst>
          </a:blip>
          <a:srcRect/>
          <a:stretch>
            <a:fillRect/>
          </a:stretch>
        </p:blipFill>
        <p:spPr bwMode="auto">
          <a:xfrm>
            <a:off x="166635" y="206376"/>
            <a:ext cx="1165005" cy="986544"/>
          </a:xfrm>
          <a:prstGeom prst="rect">
            <a:avLst/>
          </a:prstGeom>
          <a:noFill/>
          <a:ln>
            <a:noFill/>
          </a:ln>
        </p:spPr>
      </p:pic>
      <p:cxnSp>
        <p:nvCxnSpPr>
          <p:cNvPr id="11" name="Düz Bağlayıcı 10"/>
          <p:cNvCxnSpPr/>
          <p:nvPr/>
        </p:nvCxnSpPr>
        <p:spPr>
          <a:xfrm>
            <a:off x="0" y="1340768"/>
            <a:ext cx="914400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graphicFrame>
        <p:nvGraphicFramePr>
          <p:cNvPr id="7" name="Tablo 6"/>
          <p:cNvGraphicFramePr>
            <a:graphicFrameLocks noGrp="1"/>
          </p:cNvGraphicFramePr>
          <p:nvPr/>
        </p:nvGraphicFramePr>
        <p:xfrm>
          <a:off x="4146550" y="3725069"/>
          <a:ext cx="850900" cy="276225"/>
        </p:xfrm>
        <a:graphic>
          <a:graphicData uri="http://schemas.openxmlformats.org/drawingml/2006/table">
            <a:tbl>
              <a:tblPr>
                <a:tableStyleId>{5C22544A-7EE6-4342-B048-85BDC9FD1C3A}</a:tableStyleId>
              </a:tblPr>
              <a:tblGrid>
                <a:gridCol w="850900">
                  <a:extLst>
                    <a:ext uri="{9D8B030D-6E8A-4147-A177-3AD203B41FA5}">
                      <a16:colId xmlns:a16="http://schemas.microsoft.com/office/drawing/2014/main" val="20000"/>
                    </a:ext>
                  </a:extLst>
                </a:gridCol>
              </a:tblGrid>
              <a:tr h="276225">
                <a:tc>
                  <a:txBody>
                    <a:bodyPr/>
                    <a:lstStyle/>
                    <a:p>
                      <a:pPr algn="l" fontAlgn="b"/>
                      <a:endParaRPr lang="tr-TR" sz="1000" b="0" i="0" u="none" strike="noStrike" dirty="0">
                        <a:effectLst/>
                        <a:latin typeface="Arial"/>
                      </a:endParaRPr>
                    </a:p>
                  </a:txBody>
                  <a:tcPr marL="0" marR="0" marT="0" marB="0" anchor="b"/>
                </a:tc>
                <a:extLst>
                  <a:ext uri="{0D108BD9-81ED-4DB2-BD59-A6C34878D82A}">
                    <a16:rowId xmlns:a16="http://schemas.microsoft.com/office/drawing/2014/main" val="10000"/>
                  </a:ext>
                </a:extLst>
              </a:tr>
            </a:tbl>
          </a:graphicData>
        </a:graphic>
      </p:graphicFrame>
      <p:sp>
        <p:nvSpPr>
          <p:cNvPr id="8" name="Metin kutusu 7"/>
          <p:cNvSpPr txBox="1"/>
          <p:nvPr/>
        </p:nvSpPr>
        <p:spPr bwMode="auto">
          <a:xfrm>
            <a:off x="395536" y="6381328"/>
            <a:ext cx="2232248" cy="338554"/>
          </a:xfrm>
          <a:prstGeom prst="rect">
            <a:avLst/>
          </a:prstGeom>
          <a:noFill/>
          <a:ln w="9525">
            <a:noFill/>
            <a:miter lim="800000"/>
            <a:headEnd/>
            <a:tailEnd/>
          </a:ln>
          <a:effectLst/>
        </p:spPr>
        <p:txBody>
          <a:bodyPr wrap="square" rtlCol="0">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tr-TR" sz="1600" b="1" i="0" u="none" strike="noStrike" kern="1200" cap="none" spc="0" normalizeH="0" baseline="0" noProof="0" dirty="0" err="1">
                <a:ln>
                  <a:noFill/>
                </a:ln>
                <a:solidFill>
                  <a:srgbClr val="0000FF"/>
                </a:solidFill>
                <a:effectLst/>
                <a:uLnTx/>
                <a:uFillTx/>
                <a:latin typeface="Arial" charset="0"/>
                <a:ea typeface="+mn-ea"/>
                <a:cs typeface="+mn-cs"/>
              </a:rPr>
              <a:t>Kaynak:DÇÜD</a:t>
            </a:r>
            <a:endParaRPr kumimoji="0" lang="tr-TR" sz="1600" b="1" i="0" u="none" strike="noStrike" kern="1200" cap="none" spc="0" normalizeH="0" baseline="0" noProof="0" dirty="0">
              <a:ln>
                <a:noFill/>
              </a:ln>
              <a:solidFill>
                <a:srgbClr val="0000FF"/>
              </a:solidFill>
              <a:effectLst/>
              <a:uLnTx/>
              <a:uFillTx/>
              <a:latin typeface="Arial" charset="0"/>
              <a:ea typeface="+mn-ea"/>
              <a:cs typeface="+mn-cs"/>
            </a:endParaRPr>
          </a:p>
        </p:txBody>
      </p:sp>
      <p:graphicFrame>
        <p:nvGraphicFramePr>
          <p:cNvPr id="9" name="Grafik 8">
            <a:extLst>
              <a:ext uri="{FF2B5EF4-FFF2-40B4-BE49-F238E27FC236}">
                <a16:creationId xmlns:a16="http://schemas.microsoft.com/office/drawing/2014/main" id="{6A72C539-0BDB-47CE-8092-7746114E7A45}"/>
              </a:ext>
            </a:extLst>
          </p:cNvPr>
          <p:cNvGraphicFramePr>
            <a:graphicFrameLocks/>
          </p:cNvGraphicFramePr>
          <p:nvPr>
            <p:extLst>
              <p:ext uri="{D42A27DB-BD31-4B8C-83A1-F6EECF244321}">
                <p14:modId xmlns:p14="http://schemas.microsoft.com/office/powerpoint/2010/main" val="3834580404"/>
              </p:ext>
            </p:extLst>
          </p:nvPr>
        </p:nvGraphicFramePr>
        <p:xfrm>
          <a:off x="539552" y="1585912"/>
          <a:ext cx="8052019" cy="464756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57860773"/>
      </p:ext>
    </p:extLst>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Metin kutusu 2"/>
          <p:cNvSpPr txBox="1">
            <a:spLocks noChangeArrowheads="1"/>
          </p:cNvSpPr>
          <p:nvPr/>
        </p:nvSpPr>
        <p:spPr bwMode="auto">
          <a:xfrm>
            <a:off x="0" y="0"/>
            <a:ext cx="9144000" cy="708025"/>
          </a:xfrm>
          <a:prstGeom prst="rect">
            <a:avLst/>
          </a:prstGeom>
          <a:solidFill>
            <a:schemeClr val="bg1"/>
          </a:solidFill>
          <a:ln w="9525">
            <a:noFill/>
            <a:miter lim="800000"/>
            <a:headEnd/>
            <a:tailEnd/>
          </a:ln>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tr-TR" sz="40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 name="7 Dikdörtgen"/>
          <p:cNvSpPr>
            <a:spLocks noChangeArrowheads="1"/>
          </p:cNvSpPr>
          <p:nvPr/>
        </p:nvSpPr>
        <p:spPr bwMode="auto">
          <a:xfrm>
            <a:off x="1187624" y="385500"/>
            <a:ext cx="7403947" cy="553998"/>
          </a:xfrm>
          <a:prstGeom prst="rect">
            <a:avLst/>
          </a:prstGeom>
          <a:noFill/>
          <a:ln w="9525">
            <a:noFill/>
            <a:miter lim="800000"/>
            <a:headEnd/>
            <a:tailEnd/>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3000" b="1" i="0" u="none" strike="noStrike" kern="1200" cap="none" spc="0" normalizeH="0" baseline="0" noProof="0" dirty="0">
                <a:ln>
                  <a:solidFill>
                    <a:srgbClr val="000000"/>
                  </a:solidFill>
                </a:ln>
                <a:solidFill>
                  <a:srgbClr val="0000FF"/>
                </a:solidFill>
                <a:effectLst/>
                <a:uLnTx/>
                <a:uFillTx/>
                <a:latin typeface="Arial" charset="0"/>
                <a:ea typeface="+mn-ea"/>
                <a:cs typeface="+mn-cs"/>
              </a:rPr>
              <a:t>Bölgelere Göre Çelik İhracatı </a:t>
            </a:r>
            <a:r>
              <a:rPr kumimoji="0" lang="tr-TR" sz="3000" b="1" i="0" u="none" strike="noStrike" kern="1200" cap="none" spc="0" normalizeH="0" baseline="0" noProof="0" dirty="0">
                <a:ln>
                  <a:solidFill>
                    <a:srgbClr val="000000"/>
                  </a:solidFill>
                </a:ln>
                <a:solidFill>
                  <a:srgbClr val="FF0000"/>
                </a:solidFill>
                <a:effectLst/>
                <a:uLnTx/>
                <a:uFillTx/>
                <a:latin typeface="Arial" charset="0"/>
                <a:ea typeface="+mn-ea"/>
                <a:cs typeface="+mn-cs"/>
              </a:rPr>
              <a:t>(Türkiye)</a:t>
            </a:r>
          </a:p>
        </p:txBody>
      </p:sp>
      <p:pic>
        <p:nvPicPr>
          <p:cNvPr id="10" name="Resim 9" descr="D:\Users\Admin\Downloads\IMG-20180202-WA0013.jpg"/>
          <p:cNvPicPr/>
          <p:nvPr/>
        </p:nvPicPr>
        <p:blipFill>
          <a:blip r:embed="rId3">
            <a:extLst>
              <a:ext uri="{28A0092B-C50C-407E-A947-70E740481C1C}">
                <a14:useLocalDpi xmlns:a14="http://schemas.microsoft.com/office/drawing/2010/main" val="0"/>
              </a:ext>
            </a:extLst>
          </a:blip>
          <a:srcRect/>
          <a:stretch>
            <a:fillRect/>
          </a:stretch>
        </p:blipFill>
        <p:spPr bwMode="auto">
          <a:xfrm>
            <a:off x="166635" y="206376"/>
            <a:ext cx="1165005" cy="986544"/>
          </a:xfrm>
          <a:prstGeom prst="rect">
            <a:avLst/>
          </a:prstGeom>
          <a:noFill/>
          <a:ln>
            <a:noFill/>
          </a:ln>
        </p:spPr>
      </p:pic>
      <p:cxnSp>
        <p:nvCxnSpPr>
          <p:cNvPr id="11" name="Düz Bağlayıcı 10"/>
          <p:cNvCxnSpPr/>
          <p:nvPr/>
        </p:nvCxnSpPr>
        <p:spPr>
          <a:xfrm>
            <a:off x="0" y="1340768"/>
            <a:ext cx="914400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graphicFrame>
        <p:nvGraphicFramePr>
          <p:cNvPr id="7" name="Tablo 6"/>
          <p:cNvGraphicFramePr>
            <a:graphicFrameLocks noGrp="1"/>
          </p:cNvGraphicFramePr>
          <p:nvPr/>
        </p:nvGraphicFramePr>
        <p:xfrm>
          <a:off x="4146550" y="3725069"/>
          <a:ext cx="850900" cy="276225"/>
        </p:xfrm>
        <a:graphic>
          <a:graphicData uri="http://schemas.openxmlformats.org/drawingml/2006/table">
            <a:tbl>
              <a:tblPr>
                <a:tableStyleId>{5C22544A-7EE6-4342-B048-85BDC9FD1C3A}</a:tableStyleId>
              </a:tblPr>
              <a:tblGrid>
                <a:gridCol w="850900">
                  <a:extLst>
                    <a:ext uri="{9D8B030D-6E8A-4147-A177-3AD203B41FA5}">
                      <a16:colId xmlns:a16="http://schemas.microsoft.com/office/drawing/2014/main" val="20000"/>
                    </a:ext>
                  </a:extLst>
                </a:gridCol>
              </a:tblGrid>
              <a:tr h="276225">
                <a:tc>
                  <a:txBody>
                    <a:bodyPr/>
                    <a:lstStyle/>
                    <a:p>
                      <a:pPr algn="l" fontAlgn="b"/>
                      <a:endParaRPr lang="tr-TR" sz="1000" b="0" i="0" u="none" strike="noStrike" dirty="0">
                        <a:effectLst/>
                        <a:latin typeface="Arial"/>
                      </a:endParaRPr>
                    </a:p>
                  </a:txBody>
                  <a:tcPr marL="0" marR="0" marT="0" marB="0" anchor="b"/>
                </a:tc>
                <a:extLst>
                  <a:ext uri="{0D108BD9-81ED-4DB2-BD59-A6C34878D82A}">
                    <a16:rowId xmlns:a16="http://schemas.microsoft.com/office/drawing/2014/main" val="10000"/>
                  </a:ext>
                </a:extLst>
              </a:tr>
            </a:tbl>
          </a:graphicData>
        </a:graphic>
      </p:graphicFrame>
      <p:sp>
        <p:nvSpPr>
          <p:cNvPr id="8" name="Metin kutusu 7"/>
          <p:cNvSpPr txBox="1"/>
          <p:nvPr/>
        </p:nvSpPr>
        <p:spPr bwMode="auto">
          <a:xfrm>
            <a:off x="395536" y="6381328"/>
            <a:ext cx="2232248" cy="338554"/>
          </a:xfrm>
          <a:prstGeom prst="rect">
            <a:avLst/>
          </a:prstGeom>
          <a:noFill/>
          <a:ln w="9525">
            <a:noFill/>
            <a:miter lim="800000"/>
            <a:headEnd/>
            <a:tailEnd/>
          </a:ln>
          <a:effectLst/>
        </p:spPr>
        <p:txBody>
          <a:bodyPr wrap="square" rtlCol="0">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tr-TR" sz="1600" b="1" i="0" u="none" strike="noStrike" kern="1200" cap="none" spc="0" normalizeH="0" baseline="0" noProof="0" dirty="0" err="1">
                <a:ln>
                  <a:noFill/>
                </a:ln>
                <a:solidFill>
                  <a:srgbClr val="0000FF"/>
                </a:solidFill>
                <a:effectLst/>
                <a:uLnTx/>
                <a:uFillTx/>
                <a:latin typeface="Arial" charset="0"/>
                <a:ea typeface="+mn-ea"/>
                <a:cs typeface="+mn-cs"/>
              </a:rPr>
              <a:t>Kaynak:DÇÜD</a:t>
            </a:r>
            <a:endParaRPr kumimoji="0" lang="tr-TR" sz="1600" b="1" i="0" u="none" strike="noStrike" kern="1200" cap="none" spc="0" normalizeH="0" baseline="0" noProof="0" dirty="0">
              <a:ln>
                <a:noFill/>
              </a:ln>
              <a:solidFill>
                <a:srgbClr val="0000FF"/>
              </a:solidFill>
              <a:effectLst/>
              <a:uLnTx/>
              <a:uFillTx/>
              <a:latin typeface="Arial" charset="0"/>
              <a:ea typeface="+mn-ea"/>
              <a:cs typeface="+mn-cs"/>
            </a:endParaRPr>
          </a:p>
        </p:txBody>
      </p:sp>
      <mc:AlternateContent xmlns:mc="http://schemas.openxmlformats.org/markup-compatibility/2006" xmlns:cx1="http://schemas.microsoft.com/office/drawing/2015/9/8/chartex">
        <mc:Choice Requires="cx1">
          <p:graphicFrame>
            <p:nvGraphicFramePr>
              <p:cNvPr id="12" name="Grafik 11">
                <a:extLst>
                  <a:ext uri="{FF2B5EF4-FFF2-40B4-BE49-F238E27FC236}">
                    <a16:creationId xmlns:a16="http://schemas.microsoft.com/office/drawing/2014/main" id="{703882D6-6999-4DAF-A7B2-B995D318318E}"/>
                  </a:ext>
                </a:extLst>
              </p:cNvPr>
              <p:cNvGraphicFramePr/>
              <p:nvPr>
                <p:extLst>
                  <p:ext uri="{D42A27DB-BD31-4B8C-83A1-F6EECF244321}">
                    <p14:modId xmlns:p14="http://schemas.microsoft.com/office/powerpoint/2010/main" val="347207864"/>
                  </p:ext>
                </p:extLst>
              </p:nvPr>
            </p:nvGraphicFramePr>
            <p:xfrm>
              <a:off x="395536" y="1624967"/>
              <a:ext cx="8424936" cy="4756345"/>
            </p:xfrm>
            <a:graphic>
              <a:graphicData uri="http://schemas.microsoft.com/office/drawing/2014/chartex">
                <cx:chart xmlns:cx="http://schemas.microsoft.com/office/drawing/2014/chartex" xmlns:r="http://schemas.openxmlformats.org/officeDocument/2006/relationships" r:id="rId4"/>
              </a:graphicData>
            </a:graphic>
          </p:graphicFrame>
        </mc:Choice>
        <mc:Fallback xmlns="">
          <p:pic>
            <p:nvPicPr>
              <p:cNvPr id="12" name="Grafik 11">
                <a:extLst>
                  <a:ext uri="{FF2B5EF4-FFF2-40B4-BE49-F238E27FC236}">
                    <a16:creationId xmlns:a16="http://schemas.microsoft.com/office/drawing/2014/main" id="{703882D6-6999-4DAF-A7B2-B995D318318E}"/>
                  </a:ext>
                </a:extLst>
              </p:cNvPr>
              <p:cNvPicPr>
                <a:picLocks noGrp="1" noRot="1" noChangeAspect="1" noMove="1" noResize="1" noEditPoints="1" noAdjustHandles="1" noChangeArrowheads="1" noChangeShapeType="1"/>
              </p:cNvPicPr>
              <p:nvPr/>
            </p:nvPicPr>
            <p:blipFill>
              <a:blip r:embed="rId5"/>
              <a:stretch>
                <a:fillRect/>
              </a:stretch>
            </p:blipFill>
            <p:spPr>
              <a:xfrm>
                <a:off x="395536" y="1624967"/>
                <a:ext cx="8424936" cy="4756345"/>
              </a:xfrm>
              <a:prstGeom prst="rect">
                <a:avLst/>
              </a:prstGeom>
            </p:spPr>
          </p:pic>
        </mc:Fallback>
      </mc:AlternateContent>
    </p:spTree>
    <p:extLst>
      <p:ext uri="{BB962C8B-B14F-4D97-AF65-F5344CB8AC3E}">
        <p14:creationId xmlns:p14="http://schemas.microsoft.com/office/powerpoint/2010/main" val="1008901510"/>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Metin kutusu 2"/>
          <p:cNvSpPr txBox="1">
            <a:spLocks noChangeArrowheads="1"/>
          </p:cNvSpPr>
          <p:nvPr/>
        </p:nvSpPr>
        <p:spPr bwMode="auto">
          <a:xfrm>
            <a:off x="0" y="0"/>
            <a:ext cx="9144000" cy="708025"/>
          </a:xfrm>
          <a:prstGeom prst="rect">
            <a:avLst/>
          </a:prstGeom>
          <a:solidFill>
            <a:schemeClr val="bg1"/>
          </a:solidFill>
          <a:ln w="9525">
            <a:noFill/>
            <a:miter lim="800000"/>
            <a:headEnd/>
            <a:tailEnd/>
          </a:ln>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tr-TR" sz="4000" b="0" i="0" u="none" strike="noStrike" kern="1200" cap="none" spc="0" normalizeH="0" baseline="0" noProof="0">
              <a:ln>
                <a:noFill/>
              </a:ln>
              <a:solidFill>
                <a:srgbClr val="000000"/>
              </a:solidFill>
              <a:effectLst/>
              <a:uLnTx/>
              <a:uFillTx/>
              <a:latin typeface="Arial" charset="0"/>
              <a:ea typeface="+mn-ea"/>
              <a:cs typeface="+mn-cs"/>
            </a:endParaRPr>
          </a:p>
        </p:txBody>
      </p:sp>
      <p:pic>
        <p:nvPicPr>
          <p:cNvPr id="10" name="Resim 9" descr="D:\Users\Admin\Downloads\IMG-20180202-WA0013.jpg"/>
          <p:cNvPicPr/>
          <p:nvPr/>
        </p:nvPicPr>
        <p:blipFill>
          <a:blip r:embed="rId3">
            <a:extLst>
              <a:ext uri="{28A0092B-C50C-407E-A947-70E740481C1C}">
                <a14:useLocalDpi xmlns:a14="http://schemas.microsoft.com/office/drawing/2010/main" val="0"/>
              </a:ext>
            </a:extLst>
          </a:blip>
          <a:srcRect/>
          <a:stretch>
            <a:fillRect/>
          </a:stretch>
        </p:blipFill>
        <p:spPr bwMode="auto">
          <a:xfrm>
            <a:off x="166635" y="206376"/>
            <a:ext cx="1165005" cy="986544"/>
          </a:xfrm>
          <a:prstGeom prst="rect">
            <a:avLst/>
          </a:prstGeom>
          <a:noFill/>
          <a:ln>
            <a:noFill/>
          </a:ln>
        </p:spPr>
      </p:pic>
      <p:sp>
        <p:nvSpPr>
          <p:cNvPr id="6" name="Alt Başlık 5"/>
          <p:cNvSpPr>
            <a:spLocks noGrp="1"/>
          </p:cNvSpPr>
          <p:nvPr>
            <p:ph type="subTitle" idx="1"/>
          </p:nvPr>
        </p:nvSpPr>
        <p:spPr>
          <a:xfrm>
            <a:off x="467544" y="1906238"/>
            <a:ext cx="8124027" cy="3183683"/>
          </a:xfrm>
        </p:spPr>
        <p:txBody>
          <a:bodyPr/>
          <a:lstStyle/>
          <a:p>
            <a:r>
              <a:rPr lang="tr-TR" sz="6600" b="1" kern="1200" dirty="0">
                <a:ln>
                  <a:solidFill>
                    <a:srgbClr val="000000"/>
                  </a:solidFill>
                </a:ln>
                <a:solidFill>
                  <a:srgbClr val="FF0000"/>
                </a:solidFill>
                <a:latin typeface="Arial" charset="0"/>
              </a:rPr>
              <a:t>Dünya Çelik Sektörü Verileri </a:t>
            </a:r>
          </a:p>
          <a:p>
            <a:pPr algn="l"/>
            <a:endParaRPr lang="tr-TR" sz="3600" b="1"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algn="l"/>
            <a:endParaRPr lang="tr-TR"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cxnSp>
        <p:nvCxnSpPr>
          <p:cNvPr id="11" name="Düz Bağlayıcı 10"/>
          <p:cNvCxnSpPr/>
          <p:nvPr/>
        </p:nvCxnSpPr>
        <p:spPr>
          <a:xfrm flipV="1">
            <a:off x="0" y="1273496"/>
            <a:ext cx="9144000" cy="67272"/>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8331402"/>
      </p:ext>
    </p:extLst>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Metin kutusu 2"/>
          <p:cNvSpPr txBox="1">
            <a:spLocks noChangeArrowheads="1"/>
          </p:cNvSpPr>
          <p:nvPr/>
        </p:nvSpPr>
        <p:spPr bwMode="auto">
          <a:xfrm>
            <a:off x="0" y="0"/>
            <a:ext cx="9144000" cy="708025"/>
          </a:xfrm>
          <a:prstGeom prst="rect">
            <a:avLst/>
          </a:prstGeom>
          <a:solidFill>
            <a:schemeClr val="bg1"/>
          </a:solidFill>
          <a:ln w="9525">
            <a:noFill/>
            <a:miter lim="800000"/>
            <a:headEnd/>
            <a:tailEnd/>
          </a:ln>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tr-TR" sz="40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 name="7 Dikdörtgen"/>
          <p:cNvSpPr>
            <a:spLocks noChangeArrowheads="1"/>
          </p:cNvSpPr>
          <p:nvPr/>
        </p:nvSpPr>
        <p:spPr bwMode="auto">
          <a:xfrm>
            <a:off x="1187624" y="385500"/>
            <a:ext cx="7403947" cy="553998"/>
          </a:xfrm>
          <a:prstGeom prst="rect">
            <a:avLst/>
          </a:prstGeom>
          <a:noFill/>
          <a:ln w="9525">
            <a:noFill/>
            <a:miter lim="800000"/>
            <a:headEnd/>
            <a:tailEnd/>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3000" b="1" i="0" u="none" strike="noStrike" kern="1200" cap="none" spc="0" normalizeH="0" baseline="0" noProof="0" dirty="0">
                <a:ln>
                  <a:solidFill>
                    <a:srgbClr val="000000"/>
                  </a:solidFill>
                </a:ln>
                <a:solidFill>
                  <a:srgbClr val="0000FF"/>
                </a:solidFill>
                <a:effectLst/>
                <a:uLnTx/>
                <a:uFillTx/>
                <a:latin typeface="Arial" charset="0"/>
                <a:ea typeface="+mn-ea"/>
                <a:cs typeface="+mn-cs"/>
              </a:rPr>
              <a:t>Bölgelere Göre Çelik İthalatı </a:t>
            </a:r>
            <a:r>
              <a:rPr kumimoji="0" lang="tr-TR" sz="3000" b="1" i="0" u="none" strike="noStrike" kern="1200" cap="none" spc="0" normalizeH="0" baseline="0" noProof="0" dirty="0">
                <a:ln>
                  <a:solidFill>
                    <a:srgbClr val="000000"/>
                  </a:solidFill>
                </a:ln>
                <a:solidFill>
                  <a:srgbClr val="FF0000"/>
                </a:solidFill>
                <a:effectLst/>
                <a:uLnTx/>
                <a:uFillTx/>
                <a:latin typeface="Arial" charset="0"/>
                <a:ea typeface="+mn-ea"/>
                <a:cs typeface="+mn-cs"/>
              </a:rPr>
              <a:t>(Türkiye)</a:t>
            </a:r>
          </a:p>
        </p:txBody>
      </p:sp>
      <p:pic>
        <p:nvPicPr>
          <p:cNvPr id="10" name="Resim 9" descr="D:\Users\Admin\Downloads\IMG-20180202-WA0013.jpg"/>
          <p:cNvPicPr/>
          <p:nvPr/>
        </p:nvPicPr>
        <p:blipFill>
          <a:blip r:embed="rId3">
            <a:extLst>
              <a:ext uri="{28A0092B-C50C-407E-A947-70E740481C1C}">
                <a14:useLocalDpi xmlns:a14="http://schemas.microsoft.com/office/drawing/2010/main" val="0"/>
              </a:ext>
            </a:extLst>
          </a:blip>
          <a:srcRect/>
          <a:stretch>
            <a:fillRect/>
          </a:stretch>
        </p:blipFill>
        <p:spPr bwMode="auto">
          <a:xfrm>
            <a:off x="166635" y="206376"/>
            <a:ext cx="1165005" cy="986544"/>
          </a:xfrm>
          <a:prstGeom prst="rect">
            <a:avLst/>
          </a:prstGeom>
          <a:noFill/>
          <a:ln>
            <a:noFill/>
          </a:ln>
        </p:spPr>
      </p:pic>
      <p:cxnSp>
        <p:nvCxnSpPr>
          <p:cNvPr id="11" name="Düz Bağlayıcı 10"/>
          <p:cNvCxnSpPr/>
          <p:nvPr/>
        </p:nvCxnSpPr>
        <p:spPr>
          <a:xfrm>
            <a:off x="0" y="1340768"/>
            <a:ext cx="914400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graphicFrame>
        <p:nvGraphicFramePr>
          <p:cNvPr id="7" name="Tablo 6"/>
          <p:cNvGraphicFramePr>
            <a:graphicFrameLocks noGrp="1"/>
          </p:cNvGraphicFramePr>
          <p:nvPr/>
        </p:nvGraphicFramePr>
        <p:xfrm>
          <a:off x="4146550" y="3725069"/>
          <a:ext cx="850900" cy="276225"/>
        </p:xfrm>
        <a:graphic>
          <a:graphicData uri="http://schemas.openxmlformats.org/drawingml/2006/table">
            <a:tbl>
              <a:tblPr>
                <a:tableStyleId>{5C22544A-7EE6-4342-B048-85BDC9FD1C3A}</a:tableStyleId>
              </a:tblPr>
              <a:tblGrid>
                <a:gridCol w="850900">
                  <a:extLst>
                    <a:ext uri="{9D8B030D-6E8A-4147-A177-3AD203B41FA5}">
                      <a16:colId xmlns:a16="http://schemas.microsoft.com/office/drawing/2014/main" val="20000"/>
                    </a:ext>
                  </a:extLst>
                </a:gridCol>
              </a:tblGrid>
              <a:tr h="276225">
                <a:tc>
                  <a:txBody>
                    <a:bodyPr/>
                    <a:lstStyle/>
                    <a:p>
                      <a:pPr algn="l" fontAlgn="b"/>
                      <a:endParaRPr lang="tr-TR" sz="1000" b="0" i="0" u="none" strike="noStrike" dirty="0">
                        <a:effectLst/>
                        <a:latin typeface="Arial"/>
                      </a:endParaRPr>
                    </a:p>
                  </a:txBody>
                  <a:tcPr marL="0" marR="0" marT="0" marB="0" anchor="b"/>
                </a:tc>
                <a:extLst>
                  <a:ext uri="{0D108BD9-81ED-4DB2-BD59-A6C34878D82A}">
                    <a16:rowId xmlns:a16="http://schemas.microsoft.com/office/drawing/2014/main" val="10000"/>
                  </a:ext>
                </a:extLst>
              </a:tr>
            </a:tbl>
          </a:graphicData>
        </a:graphic>
      </p:graphicFrame>
      <p:sp>
        <p:nvSpPr>
          <p:cNvPr id="8" name="Metin kutusu 7"/>
          <p:cNvSpPr txBox="1"/>
          <p:nvPr/>
        </p:nvSpPr>
        <p:spPr bwMode="auto">
          <a:xfrm>
            <a:off x="395536" y="6381328"/>
            <a:ext cx="2232248" cy="338554"/>
          </a:xfrm>
          <a:prstGeom prst="rect">
            <a:avLst/>
          </a:prstGeom>
          <a:noFill/>
          <a:ln w="9525">
            <a:noFill/>
            <a:miter lim="800000"/>
            <a:headEnd/>
            <a:tailEnd/>
          </a:ln>
          <a:effectLst/>
        </p:spPr>
        <p:txBody>
          <a:bodyPr wrap="square" rtlCol="0">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tr-TR" sz="1600" b="1" i="0" u="none" strike="noStrike" kern="1200" cap="none" spc="0" normalizeH="0" baseline="0" noProof="0" dirty="0" err="1">
                <a:ln>
                  <a:noFill/>
                </a:ln>
                <a:solidFill>
                  <a:srgbClr val="0000FF"/>
                </a:solidFill>
                <a:effectLst/>
                <a:uLnTx/>
                <a:uFillTx/>
                <a:latin typeface="Arial" charset="0"/>
                <a:ea typeface="+mn-ea"/>
                <a:cs typeface="+mn-cs"/>
              </a:rPr>
              <a:t>Kaynak:DÇÜD</a:t>
            </a:r>
            <a:endParaRPr kumimoji="0" lang="tr-TR" sz="1600" b="1" i="0" u="none" strike="noStrike" kern="1200" cap="none" spc="0" normalizeH="0" baseline="0" noProof="0" dirty="0">
              <a:ln>
                <a:noFill/>
              </a:ln>
              <a:solidFill>
                <a:srgbClr val="0000FF"/>
              </a:solidFill>
              <a:effectLst/>
              <a:uLnTx/>
              <a:uFillTx/>
              <a:latin typeface="Arial" charset="0"/>
              <a:ea typeface="+mn-ea"/>
              <a:cs typeface="+mn-cs"/>
            </a:endParaRPr>
          </a:p>
        </p:txBody>
      </p:sp>
      <p:graphicFrame>
        <p:nvGraphicFramePr>
          <p:cNvPr id="12" name="Grafik 11">
            <a:extLst>
              <a:ext uri="{FF2B5EF4-FFF2-40B4-BE49-F238E27FC236}">
                <a16:creationId xmlns:a16="http://schemas.microsoft.com/office/drawing/2014/main" id="{37ADAFF7-CCB1-458C-B8CC-2EAE688A73B3}"/>
              </a:ext>
            </a:extLst>
          </p:cNvPr>
          <p:cNvGraphicFramePr>
            <a:graphicFrameLocks/>
          </p:cNvGraphicFramePr>
          <p:nvPr>
            <p:extLst>
              <p:ext uri="{D42A27DB-BD31-4B8C-83A1-F6EECF244321}">
                <p14:modId xmlns:p14="http://schemas.microsoft.com/office/powerpoint/2010/main" val="41273576"/>
              </p:ext>
            </p:extLst>
          </p:nvPr>
        </p:nvGraphicFramePr>
        <p:xfrm>
          <a:off x="611560" y="1594190"/>
          <a:ext cx="7704856" cy="478713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03586541"/>
      </p:ext>
    </p:extLst>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Metin kutusu 2"/>
          <p:cNvSpPr txBox="1">
            <a:spLocks noChangeArrowheads="1"/>
          </p:cNvSpPr>
          <p:nvPr/>
        </p:nvSpPr>
        <p:spPr bwMode="auto">
          <a:xfrm>
            <a:off x="0" y="0"/>
            <a:ext cx="9144000" cy="708025"/>
          </a:xfrm>
          <a:prstGeom prst="rect">
            <a:avLst/>
          </a:prstGeom>
          <a:solidFill>
            <a:schemeClr val="bg1"/>
          </a:solidFill>
          <a:ln w="9525">
            <a:noFill/>
            <a:miter lim="800000"/>
            <a:headEnd/>
            <a:tailEnd/>
          </a:ln>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tr-TR" sz="40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 name="7 Dikdörtgen"/>
          <p:cNvSpPr>
            <a:spLocks noChangeArrowheads="1"/>
          </p:cNvSpPr>
          <p:nvPr/>
        </p:nvSpPr>
        <p:spPr bwMode="auto">
          <a:xfrm>
            <a:off x="1187624" y="385500"/>
            <a:ext cx="7403947" cy="553998"/>
          </a:xfrm>
          <a:prstGeom prst="rect">
            <a:avLst/>
          </a:prstGeom>
          <a:noFill/>
          <a:ln w="9525">
            <a:noFill/>
            <a:miter lim="800000"/>
            <a:headEnd/>
            <a:tailEnd/>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3000" b="1" i="0" u="none" strike="noStrike" kern="1200" cap="none" spc="0" normalizeH="0" baseline="0" noProof="0" dirty="0">
                <a:ln>
                  <a:solidFill>
                    <a:srgbClr val="000000"/>
                  </a:solidFill>
                </a:ln>
                <a:solidFill>
                  <a:srgbClr val="0000FF"/>
                </a:solidFill>
                <a:effectLst/>
                <a:uLnTx/>
                <a:uFillTx/>
                <a:latin typeface="Arial" charset="0"/>
                <a:ea typeface="+mn-ea"/>
                <a:cs typeface="+mn-cs"/>
              </a:rPr>
              <a:t>Bölgelere Göre Çelik İthalatı </a:t>
            </a:r>
            <a:r>
              <a:rPr kumimoji="0" lang="tr-TR" sz="3000" b="1" i="0" u="none" strike="noStrike" kern="1200" cap="none" spc="0" normalizeH="0" baseline="0" noProof="0" dirty="0">
                <a:ln>
                  <a:solidFill>
                    <a:srgbClr val="000000"/>
                  </a:solidFill>
                </a:ln>
                <a:solidFill>
                  <a:srgbClr val="FF0000"/>
                </a:solidFill>
                <a:effectLst/>
                <a:uLnTx/>
                <a:uFillTx/>
                <a:latin typeface="Arial" charset="0"/>
                <a:ea typeface="+mn-ea"/>
                <a:cs typeface="+mn-cs"/>
              </a:rPr>
              <a:t>(Türkiye)</a:t>
            </a:r>
          </a:p>
        </p:txBody>
      </p:sp>
      <p:pic>
        <p:nvPicPr>
          <p:cNvPr id="10" name="Resim 9" descr="D:\Users\Admin\Downloads\IMG-20180202-WA0013.jpg"/>
          <p:cNvPicPr/>
          <p:nvPr/>
        </p:nvPicPr>
        <p:blipFill>
          <a:blip r:embed="rId3">
            <a:extLst>
              <a:ext uri="{28A0092B-C50C-407E-A947-70E740481C1C}">
                <a14:useLocalDpi xmlns:a14="http://schemas.microsoft.com/office/drawing/2010/main" val="0"/>
              </a:ext>
            </a:extLst>
          </a:blip>
          <a:srcRect/>
          <a:stretch>
            <a:fillRect/>
          </a:stretch>
        </p:blipFill>
        <p:spPr bwMode="auto">
          <a:xfrm>
            <a:off x="166635" y="206376"/>
            <a:ext cx="1165005" cy="986544"/>
          </a:xfrm>
          <a:prstGeom prst="rect">
            <a:avLst/>
          </a:prstGeom>
          <a:noFill/>
          <a:ln>
            <a:noFill/>
          </a:ln>
        </p:spPr>
      </p:pic>
      <p:cxnSp>
        <p:nvCxnSpPr>
          <p:cNvPr id="11" name="Düz Bağlayıcı 10"/>
          <p:cNvCxnSpPr/>
          <p:nvPr/>
        </p:nvCxnSpPr>
        <p:spPr>
          <a:xfrm>
            <a:off x="0" y="1340768"/>
            <a:ext cx="914400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graphicFrame>
        <p:nvGraphicFramePr>
          <p:cNvPr id="7" name="Tablo 6"/>
          <p:cNvGraphicFramePr>
            <a:graphicFrameLocks noGrp="1"/>
          </p:cNvGraphicFramePr>
          <p:nvPr/>
        </p:nvGraphicFramePr>
        <p:xfrm>
          <a:off x="4146550" y="3725069"/>
          <a:ext cx="850900" cy="276225"/>
        </p:xfrm>
        <a:graphic>
          <a:graphicData uri="http://schemas.openxmlformats.org/drawingml/2006/table">
            <a:tbl>
              <a:tblPr>
                <a:tableStyleId>{5C22544A-7EE6-4342-B048-85BDC9FD1C3A}</a:tableStyleId>
              </a:tblPr>
              <a:tblGrid>
                <a:gridCol w="850900">
                  <a:extLst>
                    <a:ext uri="{9D8B030D-6E8A-4147-A177-3AD203B41FA5}">
                      <a16:colId xmlns:a16="http://schemas.microsoft.com/office/drawing/2014/main" val="20000"/>
                    </a:ext>
                  </a:extLst>
                </a:gridCol>
              </a:tblGrid>
              <a:tr h="276225">
                <a:tc>
                  <a:txBody>
                    <a:bodyPr/>
                    <a:lstStyle/>
                    <a:p>
                      <a:pPr algn="l" fontAlgn="b"/>
                      <a:endParaRPr lang="tr-TR" sz="1000" b="0" i="0" u="none" strike="noStrike" dirty="0">
                        <a:effectLst/>
                        <a:latin typeface="Arial"/>
                      </a:endParaRPr>
                    </a:p>
                  </a:txBody>
                  <a:tcPr marL="0" marR="0" marT="0" marB="0" anchor="b"/>
                </a:tc>
                <a:extLst>
                  <a:ext uri="{0D108BD9-81ED-4DB2-BD59-A6C34878D82A}">
                    <a16:rowId xmlns:a16="http://schemas.microsoft.com/office/drawing/2014/main" val="10000"/>
                  </a:ext>
                </a:extLst>
              </a:tr>
            </a:tbl>
          </a:graphicData>
        </a:graphic>
      </p:graphicFrame>
      <p:sp>
        <p:nvSpPr>
          <p:cNvPr id="8" name="Metin kutusu 7"/>
          <p:cNvSpPr txBox="1"/>
          <p:nvPr/>
        </p:nvSpPr>
        <p:spPr bwMode="auto">
          <a:xfrm>
            <a:off x="395536" y="6381328"/>
            <a:ext cx="2232248" cy="338554"/>
          </a:xfrm>
          <a:prstGeom prst="rect">
            <a:avLst/>
          </a:prstGeom>
          <a:noFill/>
          <a:ln w="9525">
            <a:noFill/>
            <a:miter lim="800000"/>
            <a:headEnd/>
            <a:tailEnd/>
          </a:ln>
          <a:effectLst/>
        </p:spPr>
        <p:txBody>
          <a:bodyPr wrap="square" rtlCol="0">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tr-TR" sz="1600" b="1" i="0" u="none" strike="noStrike" kern="1200" cap="none" spc="0" normalizeH="0" baseline="0" noProof="0" dirty="0" err="1">
                <a:ln>
                  <a:noFill/>
                </a:ln>
                <a:solidFill>
                  <a:srgbClr val="0000FF"/>
                </a:solidFill>
                <a:effectLst/>
                <a:uLnTx/>
                <a:uFillTx/>
                <a:latin typeface="Arial" charset="0"/>
                <a:ea typeface="+mn-ea"/>
                <a:cs typeface="+mn-cs"/>
              </a:rPr>
              <a:t>Kaynak:DÇÜD</a:t>
            </a:r>
            <a:endParaRPr kumimoji="0" lang="tr-TR" sz="1600" b="1" i="0" u="none" strike="noStrike" kern="1200" cap="none" spc="0" normalizeH="0" baseline="0" noProof="0" dirty="0">
              <a:ln>
                <a:noFill/>
              </a:ln>
              <a:solidFill>
                <a:srgbClr val="0000FF"/>
              </a:solidFill>
              <a:effectLst/>
              <a:uLnTx/>
              <a:uFillTx/>
              <a:latin typeface="Arial" charset="0"/>
              <a:ea typeface="+mn-ea"/>
              <a:cs typeface="+mn-cs"/>
            </a:endParaRPr>
          </a:p>
        </p:txBody>
      </p:sp>
      <mc:AlternateContent xmlns:mc="http://schemas.openxmlformats.org/markup-compatibility/2006" xmlns:cx1="http://schemas.microsoft.com/office/drawing/2015/9/8/chartex">
        <mc:Choice Requires="cx1">
          <p:graphicFrame>
            <p:nvGraphicFramePr>
              <p:cNvPr id="9" name="Grafik 8">
                <a:extLst>
                  <a:ext uri="{FF2B5EF4-FFF2-40B4-BE49-F238E27FC236}">
                    <a16:creationId xmlns:a16="http://schemas.microsoft.com/office/drawing/2014/main" id="{78F9AECA-7529-4F26-B087-EA2056CDEBC7}"/>
                  </a:ext>
                </a:extLst>
              </p:cNvPr>
              <p:cNvGraphicFramePr/>
              <p:nvPr>
                <p:extLst>
                  <p:ext uri="{D42A27DB-BD31-4B8C-83A1-F6EECF244321}">
                    <p14:modId xmlns:p14="http://schemas.microsoft.com/office/powerpoint/2010/main" val="3917299603"/>
                  </p:ext>
                </p:extLst>
              </p:nvPr>
            </p:nvGraphicFramePr>
            <p:xfrm>
              <a:off x="539551" y="1594190"/>
              <a:ext cx="8052019" cy="4639273"/>
            </p:xfrm>
            <a:graphic>
              <a:graphicData uri="http://schemas.microsoft.com/office/drawing/2014/chartex">
                <cx:chart xmlns:cx="http://schemas.microsoft.com/office/drawing/2014/chartex" xmlns:r="http://schemas.openxmlformats.org/officeDocument/2006/relationships" r:id="rId4"/>
              </a:graphicData>
            </a:graphic>
          </p:graphicFrame>
        </mc:Choice>
        <mc:Fallback xmlns="">
          <p:pic>
            <p:nvPicPr>
              <p:cNvPr id="9" name="Grafik 8">
                <a:extLst>
                  <a:ext uri="{FF2B5EF4-FFF2-40B4-BE49-F238E27FC236}">
                    <a16:creationId xmlns:a16="http://schemas.microsoft.com/office/drawing/2014/main" id="{78F9AECA-7529-4F26-B087-EA2056CDEBC7}"/>
                  </a:ext>
                </a:extLst>
              </p:cNvPr>
              <p:cNvPicPr>
                <a:picLocks noGrp="1" noRot="1" noChangeAspect="1" noMove="1" noResize="1" noEditPoints="1" noAdjustHandles="1" noChangeArrowheads="1" noChangeShapeType="1"/>
              </p:cNvPicPr>
              <p:nvPr/>
            </p:nvPicPr>
            <p:blipFill>
              <a:blip r:embed="rId5"/>
              <a:stretch>
                <a:fillRect/>
              </a:stretch>
            </p:blipFill>
            <p:spPr>
              <a:xfrm>
                <a:off x="539551" y="1594190"/>
                <a:ext cx="8052019" cy="4639273"/>
              </a:xfrm>
              <a:prstGeom prst="rect">
                <a:avLst/>
              </a:prstGeom>
            </p:spPr>
          </p:pic>
        </mc:Fallback>
      </mc:AlternateContent>
    </p:spTree>
    <p:extLst>
      <p:ext uri="{BB962C8B-B14F-4D97-AF65-F5344CB8AC3E}">
        <p14:creationId xmlns:p14="http://schemas.microsoft.com/office/powerpoint/2010/main" val="1060670084"/>
      </p:ext>
    </p:extLst>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Metin kutusu 2"/>
          <p:cNvSpPr txBox="1">
            <a:spLocks noChangeArrowheads="1"/>
          </p:cNvSpPr>
          <p:nvPr/>
        </p:nvSpPr>
        <p:spPr bwMode="auto">
          <a:xfrm>
            <a:off x="0" y="0"/>
            <a:ext cx="9144000" cy="708025"/>
          </a:xfrm>
          <a:prstGeom prst="rect">
            <a:avLst/>
          </a:prstGeom>
          <a:solidFill>
            <a:schemeClr val="bg1"/>
          </a:solidFill>
          <a:ln w="9525">
            <a:noFill/>
            <a:miter lim="800000"/>
            <a:headEnd/>
            <a:tailEnd/>
          </a:ln>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tr-TR" sz="4000" b="0" i="0" u="none" strike="noStrike" kern="1200" cap="none" spc="0" normalizeH="0" baseline="0" noProof="0">
              <a:ln>
                <a:noFill/>
              </a:ln>
              <a:solidFill>
                <a:srgbClr val="000000"/>
              </a:solidFill>
              <a:effectLst/>
              <a:uLnTx/>
              <a:uFillTx/>
              <a:latin typeface="Arial" charset="0"/>
              <a:ea typeface="+mn-ea"/>
              <a:cs typeface="+mn-cs"/>
            </a:endParaRPr>
          </a:p>
        </p:txBody>
      </p:sp>
      <p:pic>
        <p:nvPicPr>
          <p:cNvPr id="10" name="Resim 9" descr="D:\Users\Admin\Downloads\IMG-20180202-WA0013.jpg"/>
          <p:cNvPicPr/>
          <p:nvPr/>
        </p:nvPicPr>
        <p:blipFill>
          <a:blip r:embed="rId3">
            <a:extLst>
              <a:ext uri="{28A0092B-C50C-407E-A947-70E740481C1C}">
                <a14:useLocalDpi xmlns:a14="http://schemas.microsoft.com/office/drawing/2010/main" val="0"/>
              </a:ext>
            </a:extLst>
          </a:blip>
          <a:srcRect/>
          <a:stretch>
            <a:fillRect/>
          </a:stretch>
        </p:blipFill>
        <p:spPr bwMode="auto">
          <a:xfrm>
            <a:off x="166635" y="206376"/>
            <a:ext cx="1165005" cy="986544"/>
          </a:xfrm>
          <a:prstGeom prst="rect">
            <a:avLst/>
          </a:prstGeom>
          <a:noFill/>
          <a:ln>
            <a:noFill/>
          </a:ln>
        </p:spPr>
      </p:pic>
      <p:sp>
        <p:nvSpPr>
          <p:cNvPr id="6" name="Alt Başlık 5"/>
          <p:cNvSpPr>
            <a:spLocks noGrp="1"/>
          </p:cNvSpPr>
          <p:nvPr>
            <p:ph type="subTitle" idx="1"/>
          </p:nvPr>
        </p:nvSpPr>
        <p:spPr>
          <a:xfrm>
            <a:off x="467544" y="2333549"/>
            <a:ext cx="8124027" cy="3183683"/>
          </a:xfrm>
        </p:spPr>
        <p:txBody>
          <a:bodyPr/>
          <a:lstStyle/>
          <a:p>
            <a:r>
              <a:rPr lang="tr-TR" sz="6600" b="1" kern="1200" dirty="0">
                <a:ln>
                  <a:solidFill>
                    <a:srgbClr val="000000"/>
                  </a:solidFill>
                </a:ln>
                <a:solidFill>
                  <a:srgbClr val="FF0000"/>
                </a:solidFill>
                <a:latin typeface="Arial" charset="0"/>
              </a:rPr>
              <a:t>Türk Çelik Sektörü Tehditler-Fırsatlar </a:t>
            </a:r>
          </a:p>
          <a:p>
            <a:pPr algn="l"/>
            <a:endParaRPr lang="tr-TR" sz="3600" b="1"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algn="l"/>
            <a:endParaRPr lang="tr-TR"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cxnSp>
        <p:nvCxnSpPr>
          <p:cNvPr id="11" name="Düz Bağlayıcı 10"/>
          <p:cNvCxnSpPr/>
          <p:nvPr/>
        </p:nvCxnSpPr>
        <p:spPr>
          <a:xfrm flipV="1">
            <a:off x="0" y="1273496"/>
            <a:ext cx="9144000" cy="67272"/>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2625927"/>
      </p:ext>
    </p:extLst>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Metin kutusu 2"/>
          <p:cNvSpPr txBox="1">
            <a:spLocks noChangeArrowheads="1"/>
          </p:cNvSpPr>
          <p:nvPr/>
        </p:nvSpPr>
        <p:spPr bwMode="auto">
          <a:xfrm>
            <a:off x="0" y="0"/>
            <a:ext cx="9144000" cy="708025"/>
          </a:xfrm>
          <a:prstGeom prst="rect">
            <a:avLst/>
          </a:prstGeom>
          <a:solidFill>
            <a:schemeClr val="bg1"/>
          </a:solidFill>
          <a:ln w="9525">
            <a:noFill/>
            <a:miter lim="800000"/>
            <a:headEnd/>
            <a:tailEnd/>
          </a:ln>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tr-TR" sz="40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 name="7 Dikdörtgen"/>
          <p:cNvSpPr>
            <a:spLocks noChangeArrowheads="1"/>
          </p:cNvSpPr>
          <p:nvPr/>
        </p:nvSpPr>
        <p:spPr bwMode="auto">
          <a:xfrm>
            <a:off x="1187624" y="323945"/>
            <a:ext cx="7403947" cy="646331"/>
          </a:xfrm>
          <a:prstGeom prst="rect">
            <a:avLst/>
          </a:prstGeom>
          <a:noFill/>
          <a:ln w="9525">
            <a:noFill/>
            <a:miter lim="800000"/>
            <a:headEnd/>
            <a:tailEnd/>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3600" b="1" i="0" u="none" strike="noStrike" kern="1200" cap="none" spc="0" normalizeH="0" baseline="0" noProof="0" dirty="0">
                <a:ln>
                  <a:solidFill>
                    <a:srgbClr val="000000"/>
                  </a:solidFill>
                </a:ln>
                <a:solidFill>
                  <a:srgbClr val="0000FF"/>
                </a:solidFill>
                <a:effectLst/>
                <a:uLnTx/>
                <a:uFillTx/>
                <a:latin typeface="Arial" charset="0"/>
                <a:ea typeface="+mn-ea"/>
                <a:cs typeface="+mn-cs"/>
              </a:rPr>
              <a:t>Türk Çelik Sektörü-</a:t>
            </a:r>
            <a:r>
              <a:rPr kumimoji="0" lang="tr-TR" sz="3600" b="1" i="0" u="none" strike="noStrike" kern="1200" cap="none" spc="0" normalizeH="0" baseline="0" noProof="0" dirty="0">
                <a:ln>
                  <a:solidFill>
                    <a:srgbClr val="000000"/>
                  </a:solidFill>
                </a:ln>
                <a:solidFill>
                  <a:srgbClr val="FF0000"/>
                </a:solidFill>
                <a:effectLst/>
                <a:uLnTx/>
                <a:uFillTx/>
                <a:latin typeface="Arial" charset="0"/>
                <a:ea typeface="+mn-ea"/>
                <a:cs typeface="+mn-cs"/>
              </a:rPr>
              <a:t>Tehditler</a:t>
            </a:r>
            <a:r>
              <a:rPr kumimoji="0" lang="tr-TR" sz="3600" b="1" i="0" u="none" strike="noStrike" kern="1200" cap="none" spc="0" normalizeH="0" baseline="0" noProof="0" dirty="0">
                <a:ln>
                  <a:solidFill>
                    <a:srgbClr val="000000"/>
                  </a:solidFill>
                </a:ln>
                <a:solidFill>
                  <a:srgbClr val="0000FF"/>
                </a:solidFill>
                <a:effectLst/>
                <a:uLnTx/>
                <a:uFillTx/>
                <a:latin typeface="Arial" charset="0"/>
                <a:ea typeface="+mn-ea"/>
                <a:cs typeface="+mn-cs"/>
              </a:rPr>
              <a:t> </a:t>
            </a:r>
            <a:endParaRPr kumimoji="0" lang="tr-TR" sz="3600" b="1" i="0" u="none" strike="noStrike" kern="1200" cap="none" spc="0" normalizeH="0" baseline="0" noProof="0" dirty="0">
              <a:ln>
                <a:solidFill>
                  <a:srgbClr val="000000"/>
                </a:solidFill>
              </a:ln>
              <a:solidFill>
                <a:srgbClr val="FF0000"/>
              </a:solidFill>
              <a:effectLst/>
              <a:uLnTx/>
              <a:uFillTx/>
              <a:latin typeface="Arial" charset="0"/>
              <a:ea typeface="+mn-ea"/>
              <a:cs typeface="+mn-cs"/>
            </a:endParaRPr>
          </a:p>
        </p:txBody>
      </p:sp>
      <p:pic>
        <p:nvPicPr>
          <p:cNvPr id="10" name="Resim 9" descr="D:\Users\Admin\Downloads\IMG-20180202-WA0013.jpg"/>
          <p:cNvPicPr/>
          <p:nvPr/>
        </p:nvPicPr>
        <p:blipFill>
          <a:blip r:embed="rId3">
            <a:extLst>
              <a:ext uri="{28A0092B-C50C-407E-A947-70E740481C1C}">
                <a14:useLocalDpi xmlns:a14="http://schemas.microsoft.com/office/drawing/2010/main" val="0"/>
              </a:ext>
            </a:extLst>
          </a:blip>
          <a:srcRect/>
          <a:stretch>
            <a:fillRect/>
          </a:stretch>
        </p:blipFill>
        <p:spPr bwMode="auto">
          <a:xfrm>
            <a:off x="166635" y="206376"/>
            <a:ext cx="1165005" cy="986544"/>
          </a:xfrm>
          <a:prstGeom prst="rect">
            <a:avLst/>
          </a:prstGeom>
          <a:noFill/>
          <a:ln>
            <a:noFill/>
          </a:ln>
        </p:spPr>
      </p:pic>
      <p:cxnSp>
        <p:nvCxnSpPr>
          <p:cNvPr id="11" name="Düz Bağlayıcı 10"/>
          <p:cNvCxnSpPr/>
          <p:nvPr/>
        </p:nvCxnSpPr>
        <p:spPr>
          <a:xfrm>
            <a:off x="0" y="1340768"/>
            <a:ext cx="914400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4" name="Metin kutusu 3"/>
          <p:cNvSpPr txBox="1"/>
          <p:nvPr/>
        </p:nvSpPr>
        <p:spPr bwMode="auto">
          <a:xfrm>
            <a:off x="539552" y="1484784"/>
            <a:ext cx="7848871" cy="1077218"/>
          </a:xfrm>
          <a:prstGeom prst="rect">
            <a:avLst/>
          </a:prstGeom>
          <a:noFill/>
          <a:ln w="9525">
            <a:noFill/>
            <a:miter lim="800000"/>
            <a:headEnd/>
            <a:tailEnd/>
          </a:ln>
          <a:effectLst/>
        </p:spPr>
        <p:txBody>
          <a:bodyPr wrap="square" rtlCol="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tr-TR" sz="3200" b="1" i="0" u="none" strike="noStrike" kern="1200" cap="none" spc="0" normalizeH="0" baseline="0" noProof="0" dirty="0">
                <a:ln>
                  <a:solidFill>
                    <a:srgbClr val="000000"/>
                  </a:solidFill>
                </a:ln>
                <a:solidFill>
                  <a:srgbClr val="FF0000"/>
                </a:solidFill>
                <a:effectLst/>
                <a:uLnTx/>
                <a:uFillTx/>
                <a:latin typeface="Arial" charset="0"/>
                <a:ea typeface="+mn-ea"/>
                <a:cs typeface="+mn-cs"/>
              </a:rPr>
              <a:t>AB </a:t>
            </a:r>
            <a:r>
              <a:rPr kumimoji="0" lang="tr-TR" sz="3200" b="1" i="0" u="none" strike="noStrike" kern="1200" cap="none" spc="0" normalizeH="0" baseline="0" noProof="0" dirty="0" err="1">
                <a:ln>
                  <a:solidFill>
                    <a:srgbClr val="000000"/>
                  </a:solidFill>
                </a:ln>
                <a:solidFill>
                  <a:srgbClr val="FF0000"/>
                </a:solidFill>
                <a:effectLst/>
                <a:uLnTx/>
                <a:uFillTx/>
                <a:latin typeface="Arial" charset="0"/>
                <a:ea typeface="+mn-ea"/>
                <a:cs typeface="+mn-cs"/>
              </a:rPr>
              <a:t>nin</a:t>
            </a:r>
            <a:r>
              <a:rPr kumimoji="0" lang="tr-TR" sz="3200" b="1" i="0" u="none" strike="noStrike" kern="1200" cap="none" spc="0" normalizeH="0" baseline="0" noProof="0" dirty="0">
                <a:ln>
                  <a:solidFill>
                    <a:srgbClr val="000000"/>
                  </a:solidFill>
                </a:ln>
                <a:solidFill>
                  <a:srgbClr val="FF0000"/>
                </a:solidFill>
                <a:effectLst/>
                <a:uLnTx/>
                <a:uFillTx/>
                <a:latin typeface="Arial" charset="0"/>
                <a:ea typeface="+mn-ea"/>
                <a:cs typeface="+mn-cs"/>
              </a:rPr>
              <a:t> Ürün Bazında Uygulamaya Koyduğu Kota Uygulaması</a:t>
            </a:r>
            <a:r>
              <a:rPr kumimoji="0" lang="tr-TR" sz="3000" b="1" i="0" u="none" strike="noStrike" kern="1200" cap="none" spc="0" normalizeH="0" baseline="0" noProof="0" dirty="0">
                <a:ln>
                  <a:noFill/>
                </a:ln>
                <a:solidFill>
                  <a:srgbClr val="C00000"/>
                </a:solidFill>
                <a:effectLst/>
                <a:uLnTx/>
                <a:uFillTx/>
                <a:latin typeface="Arial" charset="0"/>
                <a:ea typeface="+mn-ea"/>
                <a:cs typeface="+mn-cs"/>
              </a:rPr>
              <a:t>: </a:t>
            </a:r>
          </a:p>
        </p:txBody>
      </p:sp>
      <p:sp>
        <p:nvSpPr>
          <p:cNvPr id="5" name="Metin kutusu 4"/>
          <p:cNvSpPr txBox="1"/>
          <p:nvPr/>
        </p:nvSpPr>
        <p:spPr bwMode="auto">
          <a:xfrm>
            <a:off x="539552" y="2739692"/>
            <a:ext cx="7560840" cy="3323987"/>
          </a:xfrm>
          <a:prstGeom prst="rect">
            <a:avLst/>
          </a:prstGeom>
          <a:noFill/>
          <a:ln w="9525">
            <a:noFill/>
            <a:miter lim="800000"/>
            <a:headEnd/>
            <a:tailEnd/>
          </a:ln>
          <a:effectLst/>
        </p:spPr>
        <p:txBody>
          <a:bodyPr wrap="square" rtlCol="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tr-TR" sz="3000" b="1" i="0" u="none" strike="noStrike" kern="1200" cap="none" spc="0" normalizeH="0" baseline="0" noProof="0" dirty="0">
                <a:ln>
                  <a:noFill/>
                </a:ln>
                <a:solidFill>
                  <a:srgbClr val="002060"/>
                </a:solidFill>
                <a:effectLst/>
                <a:uLnTx/>
                <a:uFillTx/>
                <a:latin typeface="Arial" charset="0"/>
                <a:ea typeface="+mn-ea"/>
                <a:cs typeface="+mn-cs"/>
              </a:rPr>
              <a:t>Türkiye 2018 yılında 22,1 milyon ton çelik ihracatı gerçekleştirmiş olup bunun 9,1 milyon tonunu (%41,1)AB ülkelerine yapmıştır. Bu hacimde satış yaptığımız pazarın kota uygulamaları ile daralmasını, çelik sektörümüz için tehdit olarak görüyoruz.</a:t>
            </a:r>
          </a:p>
        </p:txBody>
      </p:sp>
    </p:spTree>
    <p:extLst>
      <p:ext uri="{BB962C8B-B14F-4D97-AF65-F5344CB8AC3E}">
        <p14:creationId xmlns:p14="http://schemas.microsoft.com/office/powerpoint/2010/main" val="2358786261"/>
      </p:ext>
    </p:extLst>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Metin kutusu 2"/>
          <p:cNvSpPr txBox="1">
            <a:spLocks noChangeArrowheads="1"/>
          </p:cNvSpPr>
          <p:nvPr/>
        </p:nvSpPr>
        <p:spPr bwMode="auto">
          <a:xfrm>
            <a:off x="0" y="0"/>
            <a:ext cx="9144000" cy="708025"/>
          </a:xfrm>
          <a:prstGeom prst="rect">
            <a:avLst/>
          </a:prstGeom>
          <a:solidFill>
            <a:schemeClr val="bg1"/>
          </a:solidFill>
          <a:ln w="9525">
            <a:noFill/>
            <a:miter lim="800000"/>
            <a:headEnd/>
            <a:tailEnd/>
          </a:ln>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tr-TR" sz="40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 name="7 Dikdörtgen"/>
          <p:cNvSpPr>
            <a:spLocks noChangeArrowheads="1"/>
          </p:cNvSpPr>
          <p:nvPr/>
        </p:nvSpPr>
        <p:spPr bwMode="auto">
          <a:xfrm>
            <a:off x="1187624" y="323945"/>
            <a:ext cx="7403947" cy="646331"/>
          </a:xfrm>
          <a:prstGeom prst="rect">
            <a:avLst/>
          </a:prstGeom>
          <a:noFill/>
          <a:ln w="9525">
            <a:noFill/>
            <a:miter lim="800000"/>
            <a:headEnd/>
            <a:tailEnd/>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3600" b="1" i="0" u="none" strike="noStrike" kern="1200" cap="none" spc="0" normalizeH="0" baseline="0" noProof="0" dirty="0">
                <a:ln>
                  <a:solidFill>
                    <a:srgbClr val="000000"/>
                  </a:solidFill>
                </a:ln>
                <a:solidFill>
                  <a:srgbClr val="0000FF"/>
                </a:solidFill>
                <a:effectLst/>
                <a:uLnTx/>
                <a:uFillTx/>
                <a:latin typeface="Arial" charset="0"/>
                <a:ea typeface="+mn-ea"/>
                <a:cs typeface="+mn-cs"/>
              </a:rPr>
              <a:t>Türk Çelik Sektörü-</a:t>
            </a:r>
            <a:r>
              <a:rPr kumimoji="0" lang="tr-TR" sz="3600" b="1" i="0" u="none" strike="noStrike" kern="1200" cap="none" spc="0" normalizeH="0" baseline="0" noProof="0" dirty="0">
                <a:ln>
                  <a:solidFill>
                    <a:srgbClr val="000000"/>
                  </a:solidFill>
                </a:ln>
                <a:solidFill>
                  <a:srgbClr val="FF0000"/>
                </a:solidFill>
                <a:effectLst/>
                <a:uLnTx/>
                <a:uFillTx/>
                <a:latin typeface="Arial" charset="0"/>
                <a:ea typeface="+mn-ea"/>
                <a:cs typeface="+mn-cs"/>
              </a:rPr>
              <a:t>Tehditler</a:t>
            </a:r>
            <a:r>
              <a:rPr kumimoji="0" lang="tr-TR" sz="3600" b="1" i="0" u="none" strike="noStrike" kern="1200" cap="none" spc="0" normalizeH="0" baseline="0" noProof="0" dirty="0">
                <a:ln>
                  <a:solidFill>
                    <a:srgbClr val="000000"/>
                  </a:solidFill>
                </a:ln>
                <a:solidFill>
                  <a:srgbClr val="0000FF"/>
                </a:solidFill>
                <a:effectLst/>
                <a:uLnTx/>
                <a:uFillTx/>
                <a:latin typeface="Arial" charset="0"/>
                <a:ea typeface="+mn-ea"/>
                <a:cs typeface="+mn-cs"/>
              </a:rPr>
              <a:t> </a:t>
            </a:r>
            <a:endParaRPr kumimoji="0" lang="tr-TR" sz="3600" b="1" i="0" u="none" strike="noStrike" kern="1200" cap="none" spc="0" normalizeH="0" baseline="0" noProof="0" dirty="0">
              <a:ln>
                <a:solidFill>
                  <a:srgbClr val="000000"/>
                </a:solidFill>
              </a:ln>
              <a:solidFill>
                <a:srgbClr val="FF0000"/>
              </a:solidFill>
              <a:effectLst/>
              <a:uLnTx/>
              <a:uFillTx/>
              <a:latin typeface="Arial" charset="0"/>
              <a:ea typeface="+mn-ea"/>
              <a:cs typeface="+mn-cs"/>
            </a:endParaRPr>
          </a:p>
        </p:txBody>
      </p:sp>
      <p:pic>
        <p:nvPicPr>
          <p:cNvPr id="10" name="Resim 9" descr="D:\Users\Admin\Downloads\IMG-20180202-WA0013.jpg"/>
          <p:cNvPicPr/>
          <p:nvPr/>
        </p:nvPicPr>
        <p:blipFill>
          <a:blip r:embed="rId3">
            <a:extLst>
              <a:ext uri="{28A0092B-C50C-407E-A947-70E740481C1C}">
                <a14:useLocalDpi xmlns:a14="http://schemas.microsoft.com/office/drawing/2010/main" val="0"/>
              </a:ext>
            </a:extLst>
          </a:blip>
          <a:srcRect/>
          <a:stretch>
            <a:fillRect/>
          </a:stretch>
        </p:blipFill>
        <p:spPr bwMode="auto">
          <a:xfrm>
            <a:off x="166635" y="206376"/>
            <a:ext cx="1165005" cy="986544"/>
          </a:xfrm>
          <a:prstGeom prst="rect">
            <a:avLst/>
          </a:prstGeom>
          <a:noFill/>
          <a:ln>
            <a:noFill/>
          </a:ln>
        </p:spPr>
      </p:pic>
      <p:cxnSp>
        <p:nvCxnSpPr>
          <p:cNvPr id="11" name="Düz Bağlayıcı 10"/>
          <p:cNvCxnSpPr/>
          <p:nvPr/>
        </p:nvCxnSpPr>
        <p:spPr>
          <a:xfrm>
            <a:off x="0" y="1340768"/>
            <a:ext cx="914400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4" name="Metin kutusu 3"/>
          <p:cNvSpPr txBox="1"/>
          <p:nvPr/>
        </p:nvSpPr>
        <p:spPr bwMode="auto">
          <a:xfrm>
            <a:off x="539552" y="1484784"/>
            <a:ext cx="7848871" cy="584775"/>
          </a:xfrm>
          <a:prstGeom prst="rect">
            <a:avLst/>
          </a:prstGeom>
          <a:noFill/>
          <a:ln w="9525">
            <a:noFill/>
            <a:miter lim="800000"/>
            <a:headEnd/>
            <a:tailEnd/>
          </a:ln>
          <a:effectLst/>
        </p:spPr>
        <p:txBody>
          <a:bodyPr wrap="square" rtlCol="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tr-TR" sz="3200" b="1" i="0" u="none" strike="noStrike" kern="1200" cap="none" spc="0" normalizeH="0" baseline="0" noProof="0" dirty="0">
                <a:ln>
                  <a:solidFill>
                    <a:srgbClr val="000000"/>
                  </a:solidFill>
                </a:ln>
                <a:solidFill>
                  <a:srgbClr val="FF0000"/>
                </a:solidFill>
                <a:effectLst/>
                <a:uLnTx/>
                <a:uFillTx/>
                <a:latin typeface="Arial" charset="0"/>
                <a:ea typeface="+mn-ea"/>
                <a:cs typeface="+mn-cs"/>
              </a:rPr>
              <a:t>ABD </a:t>
            </a:r>
            <a:r>
              <a:rPr kumimoji="0" lang="tr-TR" sz="3200" b="1" i="0" u="none" strike="noStrike" kern="1200" cap="none" spc="0" normalizeH="0" baseline="0" noProof="0" dirty="0" err="1">
                <a:ln>
                  <a:solidFill>
                    <a:srgbClr val="000000"/>
                  </a:solidFill>
                </a:ln>
                <a:solidFill>
                  <a:srgbClr val="FF0000"/>
                </a:solidFill>
                <a:effectLst/>
                <a:uLnTx/>
                <a:uFillTx/>
                <a:latin typeface="Arial" charset="0"/>
                <a:ea typeface="+mn-ea"/>
                <a:cs typeface="+mn-cs"/>
              </a:rPr>
              <a:t>Section</a:t>
            </a:r>
            <a:r>
              <a:rPr kumimoji="0" lang="tr-TR" sz="3200" b="1" i="0" u="none" strike="noStrike" kern="1200" cap="none" spc="0" normalizeH="0" baseline="0" noProof="0" dirty="0">
                <a:ln>
                  <a:solidFill>
                    <a:srgbClr val="000000"/>
                  </a:solidFill>
                </a:ln>
                <a:solidFill>
                  <a:srgbClr val="FF0000"/>
                </a:solidFill>
                <a:effectLst/>
                <a:uLnTx/>
                <a:uFillTx/>
                <a:latin typeface="Arial" charset="0"/>
                <a:ea typeface="+mn-ea"/>
                <a:cs typeface="+mn-cs"/>
              </a:rPr>
              <a:t> 232 Gümrük uygulaması</a:t>
            </a:r>
            <a:r>
              <a:rPr kumimoji="0" lang="tr-TR" sz="3000" b="1" i="0" u="none" strike="noStrike" kern="1200" cap="none" spc="0" normalizeH="0" baseline="0" noProof="0" dirty="0">
                <a:ln>
                  <a:noFill/>
                </a:ln>
                <a:solidFill>
                  <a:srgbClr val="C00000"/>
                </a:solidFill>
                <a:effectLst/>
                <a:uLnTx/>
                <a:uFillTx/>
                <a:latin typeface="Arial" charset="0"/>
                <a:ea typeface="+mn-ea"/>
                <a:cs typeface="+mn-cs"/>
              </a:rPr>
              <a:t>: </a:t>
            </a:r>
          </a:p>
        </p:txBody>
      </p:sp>
      <p:sp>
        <p:nvSpPr>
          <p:cNvPr id="5" name="Metin kutusu 4"/>
          <p:cNvSpPr txBox="1"/>
          <p:nvPr/>
        </p:nvSpPr>
        <p:spPr bwMode="auto">
          <a:xfrm>
            <a:off x="539552" y="2204864"/>
            <a:ext cx="7560840" cy="4401205"/>
          </a:xfrm>
          <a:prstGeom prst="rect">
            <a:avLst/>
          </a:prstGeom>
          <a:noFill/>
          <a:ln w="9525">
            <a:noFill/>
            <a:miter lim="800000"/>
            <a:headEnd/>
            <a:tailEnd/>
          </a:ln>
          <a:effectLst/>
        </p:spPr>
        <p:txBody>
          <a:bodyPr wrap="square" rtlCol="0">
            <a:spAutoFit/>
          </a:bodyPr>
          <a:lstStyle/>
          <a:p>
            <a:pPr lvl="0">
              <a:spcBef>
                <a:spcPct val="50000"/>
              </a:spcBef>
            </a:pPr>
            <a:r>
              <a:rPr kumimoji="0" lang="tr-TR" sz="2800" b="1" i="0" u="none" strike="noStrike" kern="1200" cap="none" spc="0" normalizeH="0" baseline="0" noProof="0" dirty="0">
                <a:ln>
                  <a:noFill/>
                </a:ln>
                <a:solidFill>
                  <a:srgbClr val="002060"/>
                </a:solidFill>
                <a:effectLst/>
                <a:uLnTx/>
                <a:uFillTx/>
                <a:latin typeface="Arial" charset="0"/>
                <a:ea typeface="+mn-ea"/>
                <a:cs typeface="+mn-cs"/>
              </a:rPr>
              <a:t>Türkiye 2018 yılında 22,1 milyon ton çelik ihracatı gerçekleştirmiş olup bunun 1,1 milyon tonunu (%5,2) ABD’ye yapmıştır. ABD </a:t>
            </a:r>
            <a:r>
              <a:rPr kumimoji="0" lang="tr-TR" sz="2800" b="1" i="0" u="none" strike="noStrike" kern="1200" cap="none" spc="0" normalizeH="0" baseline="0" noProof="0" dirty="0" err="1">
                <a:ln>
                  <a:noFill/>
                </a:ln>
                <a:solidFill>
                  <a:srgbClr val="002060"/>
                </a:solidFill>
                <a:effectLst/>
                <a:uLnTx/>
                <a:uFillTx/>
                <a:latin typeface="Arial" charset="0"/>
                <a:ea typeface="+mn-ea"/>
                <a:cs typeface="+mn-cs"/>
              </a:rPr>
              <a:t>nin</a:t>
            </a:r>
            <a:r>
              <a:rPr kumimoji="0" lang="tr-TR" sz="2800" b="1" i="0" u="none" strike="noStrike" kern="1200" cap="none" spc="0" normalizeH="0" baseline="0" noProof="0" dirty="0">
                <a:ln>
                  <a:noFill/>
                </a:ln>
                <a:solidFill>
                  <a:srgbClr val="002060"/>
                </a:solidFill>
                <a:effectLst/>
                <a:uLnTx/>
                <a:uFillTx/>
                <a:latin typeface="Arial" charset="0"/>
                <a:ea typeface="+mn-ea"/>
                <a:cs typeface="+mn-cs"/>
              </a:rPr>
              <a:t> </a:t>
            </a:r>
            <a:r>
              <a:rPr lang="tr-TR" sz="2800" b="1" dirty="0">
                <a:solidFill>
                  <a:srgbClr val="002060"/>
                </a:solidFill>
              </a:rPr>
              <a:t>Kendi çelik üreticilerini desteklemek üzere uygulamaya koyduğu ve adına </a:t>
            </a:r>
            <a:r>
              <a:rPr lang="tr-TR" sz="2800" b="1" dirty="0" err="1">
                <a:solidFill>
                  <a:srgbClr val="002060"/>
                </a:solidFill>
              </a:rPr>
              <a:t>section</a:t>
            </a:r>
            <a:r>
              <a:rPr lang="tr-TR" sz="2800" b="1" dirty="0">
                <a:solidFill>
                  <a:srgbClr val="002060"/>
                </a:solidFill>
              </a:rPr>
              <a:t> 232 denen bu gümrük uygulaması nedeniyle Türk Çelik ihracat ürünlerine ilave %50 gümrük vergisi konulmuştur. Bu haksız uygulamayı çelik sektörümüz için tehdit olarak görüyoruz.</a:t>
            </a:r>
            <a:endParaRPr kumimoji="0" lang="tr-TR" sz="2800" b="1" i="0" u="none" strike="noStrike" kern="1200" cap="none" spc="0" normalizeH="0" baseline="0" noProof="0" dirty="0">
              <a:ln>
                <a:noFill/>
              </a:ln>
              <a:solidFill>
                <a:srgbClr val="002060"/>
              </a:solidFill>
              <a:effectLst/>
              <a:uLnTx/>
              <a:uFillTx/>
              <a:latin typeface="Arial" charset="0"/>
              <a:ea typeface="+mn-ea"/>
              <a:cs typeface="+mn-cs"/>
            </a:endParaRPr>
          </a:p>
        </p:txBody>
      </p:sp>
    </p:spTree>
    <p:extLst>
      <p:ext uri="{BB962C8B-B14F-4D97-AF65-F5344CB8AC3E}">
        <p14:creationId xmlns:p14="http://schemas.microsoft.com/office/powerpoint/2010/main" val="987572872"/>
      </p:ext>
    </p:extLst>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Metin kutusu 2"/>
          <p:cNvSpPr txBox="1">
            <a:spLocks noChangeArrowheads="1"/>
          </p:cNvSpPr>
          <p:nvPr/>
        </p:nvSpPr>
        <p:spPr bwMode="auto">
          <a:xfrm>
            <a:off x="0" y="0"/>
            <a:ext cx="9144000" cy="708025"/>
          </a:xfrm>
          <a:prstGeom prst="rect">
            <a:avLst/>
          </a:prstGeom>
          <a:solidFill>
            <a:schemeClr val="bg1"/>
          </a:solidFill>
          <a:ln w="9525">
            <a:noFill/>
            <a:miter lim="800000"/>
            <a:headEnd/>
            <a:tailEnd/>
          </a:ln>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tr-TR" sz="40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 name="7 Dikdörtgen"/>
          <p:cNvSpPr>
            <a:spLocks noChangeArrowheads="1"/>
          </p:cNvSpPr>
          <p:nvPr/>
        </p:nvSpPr>
        <p:spPr bwMode="auto">
          <a:xfrm>
            <a:off x="1187624" y="323945"/>
            <a:ext cx="7403947" cy="646331"/>
          </a:xfrm>
          <a:prstGeom prst="rect">
            <a:avLst/>
          </a:prstGeom>
          <a:noFill/>
          <a:ln w="9525">
            <a:noFill/>
            <a:miter lim="800000"/>
            <a:headEnd/>
            <a:tailEnd/>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3600" b="1" i="0" u="none" strike="noStrike" kern="1200" cap="none" spc="0" normalizeH="0" baseline="0" noProof="0" dirty="0">
                <a:ln>
                  <a:solidFill>
                    <a:srgbClr val="000000"/>
                  </a:solidFill>
                </a:ln>
                <a:solidFill>
                  <a:srgbClr val="0000FF"/>
                </a:solidFill>
                <a:effectLst/>
                <a:uLnTx/>
                <a:uFillTx/>
                <a:latin typeface="Arial" charset="0"/>
                <a:ea typeface="+mn-ea"/>
                <a:cs typeface="+mn-cs"/>
              </a:rPr>
              <a:t>Türk Çelik Sektörü-</a:t>
            </a:r>
            <a:r>
              <a:rPr kumimoji="0" lang="tr-TR" sz="3600" b="1" i="0" u="none" strike="noStrike" kern="1200" cap="none" spc="0" normalizeH="0" baseline="0" noProof="0" dirty="0">
                <a:ln>
                  <a:solidFill>
                    <a:srgbClr val="000000"/>
                  </a:solidFill>
                </a:ln>
                <a:solidFill>
                  <a:srgbClr val="FF0000"/>
                </a:solidFill>
                <a:effectLst/>
                <a:uLnTx/>
                <a:uFillTx/>
                <a:latin typeface="Arial" charset="0"/>
                <a:ea typeface="+mn-ea"/>
                <a:cs typeface="+mn-cs"/>
              </a:rPr>
              <a:t>Tehditler</a:t>
            </a:r>
            <a:r>
              <a:rPr kumimoji="0" lang="tr-TR" sz="3600" b="1" i="0" u="none" strike="noStrike" kern="1200" cap="none" spc="0" normalizeH="0" baseline="0" noProof="0" dirty="0">
                <a:ln>
                  <a:solidFill>
                    <a:srgbClr val="000000"/>
                  </a:solidFill>
                </a:ln>
                <a:solidFill>
                  <a:srgbClr val="0000FF"/>
                </a:solidFill>
                <a:effectLst/>
                <a:uLnTx/>
                <a:uFillTx/>
                <a:latin typeface="Arial" charset="0"/>
                <a:ea typeface="+mn-ea"/>
                <a:cs typeface="+mn-cs"/>
              </a:rPr>
              <a:t> </a:t>
            </a:r>
            <a:endParaRPr kumimoji="0" lang="tr-TR" sz="3600" b="1" i="0" u="none" strike="noStrike" kern="1200" cap="none" spc="0" normalizeH="0" baseline="0" noProof="0" dirty="0">
              <a:ln>
                <a:solidFill>
                  <a:srgbClr val="000000"/>
                </a:solidFill>
              </a:ln>
              <a:solidFill>
                <a:srgbClr val="FF0000"/>
              </a:solidFill>
              <a:effectLst/>
              <a:uLnTx/>
              <a:uFillTx/>
              <a:latin typeface="Arial" charset="0"/>
              <a:ea typeface="+mn-ea"/>
              <a:cs typeface="+mn-cs"/>
            </a:endParaRPr>
          </a:p>
        </p:txBody>
      </p:sp>
      <p:pic>
        <p:nvPicPr>
          <p:cNvPr id="10" name="Resim 9" descr="D:\Users\Admin\Downloads\IMG-20180202-WA0013.jpg"/>
          <p:cNvPicPr/>
          <p:nvPr/>
        </p:nvPicPr>
        <p:blipFill>
          <a:blip r:embed="rId3">
            <a:extLst>
              <a:ext uri="{28A0092B-C50C-407E-A947-70E740481C1C}">
                <a14:useLocalDpi xmlns:a14="http://schemas.microsoft.com/office/drawing/2010/main" val="0"/>
              </a:ext>
            </a:extLst>
          </a:blip>
          <a:srcRect/>
          <a:stretch>
            <a:fillRect/>
          </a:stretch>
        </p:blipFill>
        <p:spPr bwMode="auto">
          <a:xfrm>
            <a:off x="166635" y="206376"/>
            <a:ext cx="1165005" cy="986544"/>
          </a:xfrm>
          <a:prstGeom prst="rect">
            <a:avLst/>
          </a:prstGeom>
          <a:noFill/>
          <a:ln>
            <a:noFill/>
          </a:ln>
        </p:spPr>
      </p:pic>
      <p:cxnSp>
        <p:nvCxnSpPr>
          <p:cNvPr id="11" name="Düz Bağlayıcı 10"/>
          <p:cNvCxnSpPr/>
          <p:nvPr/>
        </p:nvCxnSpPr>
        <p:spPr>
          <a:xfrm>
            <a:off x="0" y="1340768"/>
            <a:ext cx="914400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4" name="Metin kutusu 3"/>
          <p:cNvSpPr txBox="1"/>
          <p:nvPr/>
        </p:nvSpPr>
        <p:spPr bwMode="auto">
          <a:xfrm>
            <a:off x="539552" y="1340768"/>
            <a:ext cx="7848871" cy="584775"/>
          </a:xfrm>
          <a:prstGeom prst="rect">
            <a:avLst/>
          </a:prstGeom>
          <a:noFill/>
          <a:ln w="9525">
            <a:noFill/>
            <a:miter lim="800000"/>
            <a:headEnd/>
            <a:tailEnd/>
          </a:ln>
          <a:effectLst/>
        </p:spPr>
        <p:txBody>
          <a:bodyPr wrap="square" rtlCol="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tr-TR" sz="3200" b="1" i="0" u="none" strike="noStrike" kern="1200" cap="none" spc="0" normalizeH="0" baseline="0" noProof="0" dirty="0">
                <a:ln>
                  <a:solidFill>
                    <a:srgbClr val="000000"/>
                  </a:solidFill>
                </a:ln>
                <a:solidFill>
                  <a:srgbClr val="FF0000"/>
                </a:solidFill>
                <a:effectLst/>
                <a:uLnTx/>
                <a:uFillTx/>
                <a:latin typeface="Arial" charset="0"/>
                <a:ea typeface="+mn-ea"/>
                <a:cs typeface="+mn-cs"/>
              </a:rPr>
              <a:t>Dünya Ticaret savaşları</a:t>
            </a:r>
            <a:r>
              <a:rPr kumimoji="0" lang="tr-TR" sz="3000" b="1" i="0" u="none" strike="noStrike" kern="1200" cap="none" spc="0" normalizeH="0" baseline="0" noProof="0" dirty="0">
                <a:ln>
                  <a:noFill/>
                </a:ln>
                <a:solidFill>
                  <a:srgbClr val="C00000"/>
                </a:solidFill>
                <a:effectLst/>
                <a:uLnTx/>
                <a:uFillTx/>
                <a:latin typeface="Arial" charset="0"/>
                <a:ea typeface="+mn-ea"/>
                <a:cs typeface="+mn-cs"/>
              </a:rPr>
              <a:t>:</a:t>
            </a:r>
          </a:p>
        </p:txBody>
      </p:sp>
      <p:sp>
        <p:nvSpPr>
          <p:cNvPr id="5" name="Metin kutusu 4"/>
          <p:cNvSpPr txBox="1"/>
          <p:nvPr/>
        </p:nvSpPr>
        <p:spPr bwMode="auto">
          <a:xfrm>
            <a:off x="539552" y="1837848"/>
            <a:ext cx="7560840" cy="4693593"/>
          </a:xfrm>
          <a:prstGeom prst="rect">
            <a:avLst/>
          </a:prstGeom>
          <a:noFill/>
          <a:ln w="9525">
            <a:noFill/>
            <a:miter lim="800000"/>
            <a:headEnd/>
            <a:tailEnd/>
          </a:ln>
          <a:effectLst/>
        </p:spPr>
        <p:txBody>
          <a:bodyPr wrap="square" rtlCol="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tr-TR" sz="2600" b="1" i="0" u="none" strike="noStrike" kern="1200" cap="none" spc="0" normalizeH="0" baseline="0" noProof="0" dirty="0">
                <a:ln>
                  <a:noFill/>
                </a:ln>
                <a:solidFill>
                  <a:srgbClr val="002060"/>
                </a:solidFill>
                <a:effectLst/>
                <a:uLnTx/>
                <a:uFillTx/>
                <a:latin typeface="Arial" charset="0"/>
                <a:ea typeface="+mn-ea"/>
                <a:cs typeface="+mn-cs"/>
              </a:rPr>
              <a:t>ABD başkanı Donald </a:t>
            </a:r>
            <a:r>
              <a:rPr kumimoji="0" lang="tr-TR" sz="2600" b="1" i="0" u="none" strike="noStrike" kern="1200" cap="none" spc="0" normalizeH="0" baseline="0" noProof="0" dirty="0" err="1">
                <a:ln>
                  <a:noFill/>
                </a:ln>
                <a:solidFill>
                  <a:srgbClr val="002060"/>
                </a:solidFill>
                <a:effectLst/>
                <a:uLnTx/>
                <a:uFillTx/>
                <a:latin typeface="Arial" charset="0"/>
                <a:ea typeface="+mn-ea"/>
                <a:cs typeface="+mn-cs"/>
              </a:rPr>
              <a:t>Trump’ın</a:t>
            </a:r>
            <a:r>
              <a:rPr kumimoji="0" lang="tr-TR" sz="2600" b="1" i="0" u="none" strike="noStrike" kern="1200" cap="none" spc="0" normalizeH="0" baseline="0" noProof="0" dirty="0">
                <a:ln>
                  <a:noFill/>
                </a:ln>
                <a:solidFill>
                  <a:srgbClr val="002060"/>
                </a:solidFill>
                <a:effectLst/>
                <a:uLnTx/>
                <a:uFillTx/>
                <a:latin typeface="Arial" charset="0"/>
                <a:ea typeface="+mn-ea"/>
                <a:cs typeface="+mn-cs"/>
              </a:rPr>
              <a:t> iş başına geçmesi sonrası Artan Dünya ticaret savaşları </a:t>
            </a:r>
            <a:r>
              <a:rPr kumimoji="0" lang="tr-TR" sz="2600" b="1" i="0" u="none" strike="noStrike" kern="1200" cap="none" spc="0" normalizeH="0" baseline="0" noProof="0" dirty="0" err="1">
                <a:ln>
                  <a:noFill/>
                </a:ln>
                <a:solidFill>
                  <a:srgbClr val="002060"/>
                </a:solidFill>
                <a:effectLst/>
                <a:uLnTx/>
                <a:uFillTx/>
                <a:latin typeface="Arial" charset="0"/>
                <a:ea typeface="+mn-ea"/>
                <a:cs typeface="+mn-cs"/>
              </a:rPr>
              <a:t>Trump</a:t>
            </a:r>
            <a:r>
              <a:rPr kumimoji="0" lang="tr-TR" sz="2600" b="1" i="0" u="none" strike="noStrike" kern="1200" cap="none" spc="0" normalizeH="0" baseline="0" noProof="0" dirty="0">
                <a:ln>
                  <a:noFill/>
                </a:ln>
                <a:solidFill>
                  <a:srgbClr val="002060"/>
                </a:solidFill>
                <a:effectLst/>
                <a:uLnTx/>
                <a:uFillTx/>
                <a:latin typeface="Arial" charset="0"/>
                <a:ea typeface="+mn-ea"/>
                <a:cs typeface="+mn-cs"/>
              </a:rPr>
              <a:t> tarafından gündemden hiç düşürülmeden devam etmektedir.</a:t>
            </a:r>
          </a:p>
          <a:p>
            <a:pPr marL="0" marR="0" lvl="0" indent="0" algn="l" defTabSz="914400" rtl="0" eaLnBrk="1" fontAlgn="base" latinLnBrk="0" hangingPunct="1">
              <a:lnSpc>
                <a:spcPct val="100000"/>
              </a:lnSpc>
              <a:spcBef>
                <a:spcPct val="50000"/>
              </a:spcBef>
              <a:spcAft>
                <a:spcPct val="0"/>
              </a:spcAft>
              <a:buClrTx/>
              <a:buSzTx/>
              <a:buFontTx/>
              <a:buNone/>
              <a:tabLst/>
              <a:defRPr/>
            </a:pPr>
            <a:r>
              <a:rPr lang="tr-TR" sz="2600" b="1" dirty="0">
                <a:solidFill>
                  <a:srgbClr val="002060"/>
                </a:solidFill>
              </a:rPr>
              <a:t>Özellikle Çin ile ABD Ticaret savaşları sonucu Çin çelik ürünlerinin ABD pazarına girmesine getirilecek bir kısıt Dünyanın en büyük çelik üreticisi ve ihracatçısı olan Çin’in Global pazarda daha agresif hareket etmesi sonucunu doğuracaktır. Bu durum Türk Çelik Sektörü açısından bir tehdittir.</a:t>
            </a:r>
            <a:endParaRPr kumimoji="0" lang="tr-TR" sz="2600" b="1" i="0" u="none" strike="noStrike" kern="1200" cap="none" spc="0" normalizeH="0" baseline="0" noProof="0" dirty="0">
              <a:ln>
                <a:noFill/>
              </a:ln>
              <a:solidFill>
                <a:srgbClr val="002060"/>
              </a:solidFill>
              <a:effectLst/>
              <a:uLnTx/>
              <a:uFillTx/>
              <a:latin typeface="Arial" charset="0"/>
              <a:ea typeface="+mn-ea"/>
              <a:cs typeface="+mn-cs"/>
            </a:endParaRPr>
          </a:p>
        </p:txBody>
      </p:sp>
    </p:spTree>
    <p:extLst>
      <p:ext uri="{BB962C8B-B14F-4D97-AF65-F5344CB8AC3E}">
        <p14:creationId xmlns:p14="http://schemas.microsoft.com/office/powerpoint/2010/main" val="2301507392"/>
      </p:ext>
    </p:extLst>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Metin kutusu 2"/>
          <p:cNvSpPr txBox="1">
            <a:spLocks noChangeArrowheads="1"/>
          </p:cNvSpPr>
          <p:nvPr/>
        </p:nvSpPr>
        <p:spPr bwMode="auto">
          <a:xfrm>
            <a:off x="0" y="0"/>
            <a:ext cx="9144000" cy="708025"/>
          </a:xfrm>
          <a:prstGeom prst="rect">
            <a:avLst/>
          </a:prstGeom>
          <a:solidFill>
            <a:schemeClr val="bg1"/>
          </a:solidFill>
          <a:ln w="9525">
            <a:noFill/>
            <a:miter lim="800000"/>
            <a:headEnd/>
            <a:tailEnd/>
          </a:ln>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tr-TR" sz="40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 name="7 Dikdörtgen"/>
          <p:cNvSpPr>
            <a:spLocks noChangeArrowheads="1"/>
          </p:cNvSpPr>
          <p:nvPr/>
        </p:nvSpPr>
        <p:spPr bwMode="auto">
          <a:xfrm>
            <a:off x="1187624" y="323945"/>
            <a:ext cx="7403947" cy="646331"/>
          </a:xfrm>
          <a:prstGeom prst="rect">
            <a:avLst/>
          </a:prstGeom>
          <a:noFill/>
          <a:ln w="9525">
            <a:noFill/>
            <a:miter lim="800000"/>
            <a:headEnd/>
            <a:tailEnd/>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3600" b="1" i="0" u="none" strike="noStrike" kern="1200" cap="none" spc="0" normalizeH="0" baseline="0" noProof="0" dirty="0">
                <a:ln>
                  <a:solidFill>
                    <a:srgbClr val="000000"/>
                  </a:solidFill>
                </a:ln>
                <a:solidFill>
                  <a:srgbClr val="0000FF"/>
                </a:solidFill>
                <a:effectLst/>
                <a:uLnTx/>
                <a:uFillTx/>
                <a:latin typeface="Arial" charset="0"/>
                <a:ea typeface="+mn-ea"/>
                <a:cs typeface="+mn-cs"/>
              </a:rPr>
              <a:t>Türk Çelik Sektörü-</a:t>
            </a:r>
            <a:r>
              <a:rPr kumimoji="0" lang="tr-TR" sz="3600" b="1" i="0" u="none" strike="noStrike" kern="1200" cap="none" spc="0" normalizeH="0" baseline="0" noProof="0" dirty="0">
                <a:ln>
                  <a:solidFill>
                    <a:srgbClr val="000000"/>
                  </a:solidFill>
                </a:ln>
                <a:solidFill>
                  <a:srgbClr val="FF0000"/>
                </a:solidFill>
                <a:effectLst/>
                <a:uLnTx/>
                <a:uFillTx/>
                <a:latin typeface="Arial" charset="0"/>
                <a:ea typeface="+mn-ea"/>
                <a:cs typeface="+mn-cs"/>
              </a:rPr>
              <a:t>Tehditler</a:t>
            </a:r>
            <a:r>
              <a:rPr kumimoji="0" lang="tr-TR" sz="3600" b="1" i="0" u="none" strike="noStrike" kern="1200" cap="none" spc="0" normalizeH="0" baseline="0" noProof="0" dirty="0">
                <a:ln>
                  <a:solidFill>
                    <a:srgbClr val="000000"/>
                  </a:solidFill>
                </a:ln>
                <a:solidFill>
                  <a:srgbClr val="0000FF"/>
                </a:solidFill>
                <a:effectLst/>
                <a:uLnTx/>
                <a:uFillTx/>
                <a:latin typeface="Arial" charset="0"/>
                <a:ea typeface="+mn-ea"/>
                <a:cs typeface="+mn-cs"/>
              </a:rPr>
              <a:t> </a:t>
            </a:r>
            <a:endParaRPr kumimoji="0" lang="tr-TR" sz="3600" b="1" i="0" u="none" strike="noStrike" kern="1200" cap="none" spc="0" normalizeH="0" baseline="0" noProof="0" dirty="0">
              <a:ln>
                <a:solidFill>
                  <a:srgbClr val="000000"/>
                </a:solidFill>
              </a:ln>
              <a:solidFill>
                <a:srgbClr val="FF0000"/>
              </a:solidFill>
              <a:effectLst/>
              <a:uLnTx/>
              <a:uFillTx/>
              <a:latin typeface="Arial" charset="0"/>
              <a:ea typeface="+mn-ea"/>
              <a:cs typeface="+mn-cs"/>
            </a:endParaRPr>
          </a:p>
        </p:txBody>
      </p:sp>
      <p:pic>
        <p:nvPicPr>
          <p:cNvPr id="10" name="Resim 9" descr="D:\Users\Admin\Downloads\IMG-20180202-WA0013.jpg"/>
          <p:cNvPicPr/>
          <p:nvPr/>
        </p:nvPicPr>
        <p:blipFill>
          <a:blip r:embed="rId3">
            <a:extLst>
              <a:ext uri="{28A0092B-C50C-407E-A947-70E740481C1C}">
                <a14:useLocalDpi xmlns:a14="http://schemas.microsoft.com/office/drawing/2010/main" val="0"/>
              </a:ext>
            </a:extLst>
          </a:blip>
          <a:srcRect/>
          <a:stretch>
            <a:fillRect/>
          </a:stretch>
        </p:blipFill>
        <p:spPr bwMode="auto">
          <a:xfrm>
            <a:off x="166635" y="206376"/>
            <a:ext cx="1165005" cy="986544"/>
          </a:xfrm>
          <a:prstGeom prst="rect">
            <a:avLst/>
          </a:prstGeom>
          <a:noFill/>
          <a:ln>
            <a:noFill/>
          </a:ln>
        </p:spPr>
      </p:pic>
      <p:cxnSp>
        <p:nvCxnSpPr>
          <p:cNvPr id="11" name="Düz Bağlayıcı 10"/>
          <p:cNvCxnSpPr/>
          <p:nvPr/>
        </p:nvCxnSpPr>
        <p:spPr>
          <a:xfrm>
            <a:off x="0" y="1340768"/>
            <a:ext cx="914400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4" name="Metin kutusu 3"/>
          <p:cNvSpPr txBox="1"/>
          <p:nvPr/>
        </p:nvSpPr>
        <p:spPr bwMode="auto">
          <a:xfrm>
            <a:off x="539552" y="1340768"/>
            <a:ext cx="7848871" cy="1077218"/>
          </a:xfrm>
          <a:prstGeom prst="rect">
            <a:avLst/>
          </a:prstGeom>
          <a:noFill/>
          <a:ln w="9525">
            <a:noFill/>
            <a:miter lim="800000"/>
            <a:headEnd/>
            <a:tailEnd/>
          </a:ln>
          <a:effectLst/>
        </p:spPr>
        <p:txBody>
          <a:bodyPr wrap="square" rtlCol="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tr-TR" sz="3200" b="1" i="0" u="none" strike="noStrike" kern="1200" cap="none" spc="0" normalizeH="0" baseline="0" noProof="0" dirty="0">
                <a:ln>
                  <a:solidFill>
                    <a:srgbClr val="000000"/>
                  </a:solidFill>
                </a:ln>
                <a:solidFill>
                  <a:srgbClr val="FF0000"/>
                </a:solidFill>
                <a:effectLst/>
                <a:uLnTx/>
                <a:uFillTx/>
                <a:latin typeface="Arial" charset="0"/>
                <a:ea typeface="+mn-ea"/>
                <a:cs typeface="+mn-cs"/>
              </a:rPr>
              <a:t>2019 Yılı Global Büyüme Tahminlerindeki olumsuz Beklentiler</a:t>
            </a:r>
            <a:r>
              <a:rPr kumimoji="0" lang="tr-TR" sz="3000" b="1" i="0" u="none" strike="noStrike" kern="1200" cap="none" spc="0" normalizeH="0" baseline="0" noProof="0" dirty="0">
                <a:ln>
                  <a:noFill/>
                </a:ln>
                <a:solidFill>
                  <a:srgbClr val="C00000"/>
                </a:solidFill>
                <a:effectLst/>
                <a:uLnTx/>
                <a:uFillTx/>
                <a:latin typeface="Arial" charset="0"/>
                <a:ea typeface="+mn-ea"/>
                <a:cs typeface="+mn-cs"/>
              </a:rPr>
              <a:t>:</a:t>
            </a:r>
          </a:p>
        </p:txBody>
      </p:sp>
      <p:sp>
        <p:nvSpPr>
          <p:cNvPr id="9" name="Alt Başlık 5">
            <a:extLst>
              <a:ext uri="{FF2B5EF4-FFF2-40B4-BE49-F238E27FC236}">
                <a16:creationId xmlns:a16="http://schemas.microsoft.com/office/drawing/2014/main" id="{36FBDF81-DC4D-4E48-BF2B-48B90FF903E8}"/>
              </a:ext>
            </a:extLst>
          </p:cNvPr>
          <p:cNvSpPr>
            <a:spLocks noGrp="1"/>
          </p:cNvSpPr>
          <p:nvPr>
            <p:ph type="subTitle" idx="1"/>
          </p:nvPr>
        </p:nvSpPr>
        <p:spPr>
          <a:xfrm>
            <a:off x="611560" y="2420888"/>
            <a:ext cx="7776865" cy="4608512"/>
          </a:xfrm>
        </p:spPr>
        <p:txBody>
          <a:bodyPr/>
          <a:lstStyle/>
          <a:p>
            <a:pPr algn="l"/>
            <a:r>
              <a:rPr lang="tr-TR" b="1" dirty="0">
                <a:solidFill>
                  <a:srgbClr val="002060"/>
                </a:solidFill>
                <a:latin typeface="Tahoma" panose="020B0604030504040204" pitchFamily="34" charset="0"/>
                <a:ea typeface="Tahoma" panose="020B0604030504040204" pitchFamily="34" charset="0"/>
                <a:cs typeface="Tahoma" panose="020B0604030504040204" pitchFamily="34" charset="0"/>
              </a:rPr>
              <a:t>2019 yılı Global Büyüme Tahminleri OECD, IMF ve </a:t>
            </a:r>
            <a:r>
              <a:rPr lang="tr-TR" b="1" dirty="0" err="1">
                <a:solidFill>
                  <a:srgbClr val="002060"/>
                </a:solidFill>
                <a:latin typeface="Tahoma" panose="020B0604030504040204" pitchFamily="34" charset="0"/>
                <a:ea typeface="Tahoma" panose="020B0604030504040204" pitchFamily="34" charset="0"/>
                <a:cs typeface="Tahoma" panose="020B0604030504040204" pitchFamily="34" charset="0"/>
              </a:rPr>
              <a:t>Raiting</a:t>
            </a:r>
            <a:r>
              <a:rPr lang="tr-TR" b="1" dirty="0">
                <a:solidFill>
                  <a:srgbClr val="002060"/>
                </a:solidFill>
                <a:latin typeface="Tahoma" panose="020B0604030504040204" pitchFamily="34" charset="0"/>
                <a:ea typeface="Tahoma" panose="020B0604030504040204" pitchFamily="34" charset="0"/>
                <a:cs typeface="Tahoma" panose="020B0604030504040204" pitchFamily="34" charset="0"/>
              </a:rPr>
              <a:t> Şirketleri tarafından sürekli aşağı yönlü revize ediliyor. Buda Net </a:t>
            </a:r>
            <a:r>
              <a:rPr lang="tr-TR" b="1" dirty="0" err="1">
                <a:solidFill>
                  <a:srgbClr val="002060"/>
                </a:solidFill>
                <a:latin typeface="Tahoma" panose="020B0604030504040204" pitchFamily="34" charset="0"/>
                <a:ea typeface="Tahoma" panose="020B0604030504040204" pitchFamily="34" charset="0"/>
                <a:cs typeface="Tahoma" panose="020B0604030504040204" pitchFamily="34" charset="0"/>
              </a:rPr>
              <a:t>İhracatcı</a:t>
            </a:r>
            <a:r>
              <a:rPr lang="tr-TR" b="1" dirty="0">
                <a:solidFill>
                  <a:srgbClr val="002060"/>
                </a:solidFill>
                <a:latin typeface="Tahoma" panose="020B0604030504040204" pitchFamily="34" charset="0"/>
                <a:ea typeface="Tahoma" panose="020B0604030504040204" pitchFamily="34" charset="0"/>
                <a:cs typeface="Tahoma" panose="020B0604030504040204" pitchFamily="34" charset="0"/>
              </a:rPr>
              <a:t> Pozisyonunda bulunan Türk Çelik Sektörü açısından bir diğer tehdit olarak görülmektedir.</a:t>
            </a:r>
          </a:p>
        </p:txBody>
      </p:sp>
    </p:spTree>
    <p:extLst>
      <p:ext uri="{BB962C8B-B14F-4D97-AF65-F5344CB8AC3E}">
        <p14:creationId xmlns:p14="http://schemas.microsoft.com/office/powerpoint/2010/main" val="3655661511"/>
      </p:ext>
    </p:extLst>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Metin kutusu 2"/>
          <p:cNvSpPr txBox="1">
            <a:spLocks noChangeArrowheads="1"/>
          </p:cNvSpPr>
          <p:nvPr/>
        </p:nvSpPr>
        <p:spPr bwMode="auto">
          <a:xfrm>
            <a:off x="0" y="0"/>
            <a:ext cx="9144000" cy="708025"/>
          </a:xfrm>
          <a:prstGeom prst="rect">
            <a:avLst/>
          </a:prstGeom>
          <a:solidFill>
            <a:schemeClr val="bg1"/>
          </a:solidFill>
          <a:ln w="9525">
            <a:noFill/>
            <a:miter lim="800000"/>
            <a:headEnd/>
            <a:tailEnd/>
          </a:ln>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tr-TR" sz="40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 name="7 Dikdörtgen"/>
          <p:cNvSpPr>
            <a:spLocks noChangeArrowheads="1"/>
          </p:cNvSpPr>
          <p:nvPr/>
        </p:nvSpPr>
        <p:spPr bwMode="auto">
          <a:xfrm>
            <a:off x="1187624" y="323945"/>
            <a:ext cx="7403947" cy="646331"/>
          </a:xfrm>
          <a:prstGeom prst="rect">
            <a:avLst/>
          </a:prstGeom>
          <a:noFill/>
          <a:ln w="9525">
            <a:noFill/>
            <a:miter lim="800000"/>
            <a:headEnd/>
            <a:tailEnd/>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3600" b="1" i="0" u="none" strike="noStrike" kern="1200" cap="none" spc="0" normalizeH="0" baseline="0" noProof="0" dirty="0">
                <a:ln>
                  <a:solidFill>
                    <a:srgbClr val="000000"/>
                  </a:solidFill>
                </a:ln>
                <a:solidFill>
                  <a:srgbClr val="0000FF"/>
                </a:solidFill>
                <a:effectLst/>
                <a:uLnTx/>
                <a:uFillTx/>
                <a:latin typeface="Arial" charset="0"/>
                <a:ea typeface="+mn-ea"/>
                <a:cs typeface="+mn-cs"/>
              </a:rPr>
              <a:t>Türk Çelik Sektörü-</a:t>
            </a:r>
            <a:r>
              <a:rPr kumimoji="0" lang="tr-TR" sz="3600" b="1" i="0" u="none" strike="noStrike" kern="1200" cap="none" spc="0" normalizeH="0" baseline="0" noProof="0" dirty="0">
                <a:ln>
                  <a:solidFill>
                    <a:srgbClr val="000000"/>
                  </a:solidFill>
                </a:ln>
                <a:solidFill>
                  <a:srgbClr val="FF0000"/>
                </a:solidFill>
                <a:effectLst/>
                <a:uLnTx/>
                <a:uFillTx/>
                <a:latin typeface="Arial" charset="0"/>
                <a:ea typeface="+mn-ea"/>
                <a:cs typeface="+mn-cs"/>
              </a:rPr>
              <a:t>Tehditler</a:t>
            </a:r>
            <a:r>
              <a:rPr kumimoji="0" lang="tr-TR" sz="3600" b="1" i="0" u="none" strike="noStrike" kern="1200" cap="none" spc="0" normalizeH="0" baseline="0" noProof="0" dirty="0">
                <a:ln>
                  <a:solidFill>
                    <a:srgbClr val="000000"/>
                  </a:solidFill>
                </a:ln>
                <a:solidFill>
                  <a:srgbClr val="0000FF"/>
                </a:solidFill>
                <a:effectLst/>
                <a:uLnTx/>
                <a:uFillTx/>
                <a:latin typeface="Arial" charset="0"/>
                <a:ea typeface="+mn-ea"/>
                <a:cs typeface="+mn-cs"/>
              </a:rPr>
              <a:t> </a:t>
            </a:r>
            <a:endParaRPr kumimoji="0" lang="tr-TR" sz="3600" b="1" i="0" u="none" strike="noStrike" kern="1200" cap="none" spc="0" normalizeH="0" baseline="0" noProof="0" dirty="0">
              <a:ln>
                <a:solidFill>
                  <a:srgbClr val="000000"/>
                </a:solidFill>
              </a:ln>
              <a:solidFill>
                <a:srgbClr val="FF0000"/>
              </a:solidFill>
              <a:effectLst/>
              <a:uLnTx/>
              <a:uFillTx/>
              <a:latin typeface="Arial" charset="0"/>
              <a:ea typeface="+mn-ea"/>
              <a:cs typeface="+mn-cs"/>
            </a:endParaRPr>
          </a:p>
        </p:txBody>
      </p:sp>
      <p:pic>
        <p:nvPicPr>
          <p:cNvPr id="10" name="Resim 9" descr="D:\Users\Admin\Downloads\IMG-20180202-WA0013.jpg"/>
          <p:cNvPicPr/>
          <p:nvPr/>
        </p:nvPicPr>
        <p:blipFill>
          <a:blip r:embed="rId3">
            <a:extLst>
              <a:ext uri="{28A0092B-C50C-407E-A947-70E740481C1C}">
                <a14:useLocalDpi xmlns:a14="http://schemas.microsoft.com/office/drawing/2010/main" val="0"/>
              </a:ext>
            </a:extLst>
          </a:blip>
          <a:srcRect/>
          <a:stretch>
            <a:fillRect/>
          </a:stretch>
        </p:blipFill>
        <p:spPr bwMode="auto">
          <a:xfrm>
            <a:off x="166635" y="206376"/>
            <a:ext cx="1165005" cy="986544"/>
          </a:xfrm>
          <a:prstGeom prst="rect">
            <a:avLst/>
          </a:prstGeom>
          <a:noFill/>
          <a:ln>
            <a:noFill/>
          </a:ln>
        </p:spPr>
      </p:pic>
      <p:cxnSp>
        <p:nvCxnSpPr>
          <p:cNvPr id="11" name="Düz Bağlayıcı 10"/>
          <p:cNvCxnSpPr/>
          <p:nvPr/>
        </p:nvCxnSpPr>
        <p:spPr>
          <a:xfrm>
            <a:off x="0" y="1340768"/>
            <a:ext cx="914400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4" name="Metin kutusu 3"/>
          <p:cNvSpPr txBox="1"/>
          <p:nvPr/>
        </p:nvSpPr>
        <p:spPr bwMode="auto">
          <a:xfrm>
            <a:off x="539552" y="1340768"/>
            <a:ext cx="8208910" cy="1077218"/>
          </a:xfrm>
          <a:prstGeom prst="rect">
            <a:avLst/>
          </a:prstGeom>
          <a:noFill/>
          <a:ln w="9525">
            <a:noFill/>
            <a:miter lim="800000"/>
            <a:headEnd/>
            <a:tailEnd/>
          </a:ln>
          <a:effectLst/>
        </p:spPr>
        <p:txBody>
          <a:bodyPr wrap="square" rtlCol="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tr-TR" sz="3200" b="1" i="0" u="none" strike="noStrike" kern="1200" cap="none" spc="0" normalizeH="0" baseline="0" noProof="0" dirty="0">
                <a:ln>
                  <a:solidFill>
                    <a:srgbClr val="000000"/>
                  </a:solidFill>
                </a:ln>
                <a:solidFill>
                  <a:srgbClr val="FF0000"/>
                </a:solidFill>
                <a:effectLst/>
                <a:uLnTx/>
                <a:uFillTx/>
                <a:latin typeface="Arial" charset="0"/>
                <a:ea typeface="+mn-ea"/>
                <a:cs typeface="+mn-cs"/>
              </a:rPr>
              <a:t>2019 Yılı Global Büyüme Tahminlerindeki olumsuz Beklentiler</a:t>
            </a:r>
            <a:r>
              <a:rPr kumimoji="0" lang="tr-TR" sz="3000" b="1" i="0" u="none" strike="noStrike" kern="1200" cap="none" spc="0" normalizeH="0" baseline="0" noProof="0" dirty="0">
                <a:ln>
                  <a:noFill/>
                </a:ln>
                <a:solidFill>
                  <a:srgbClr val="C00000"/>
                </a:solidFill>
                <a:effectLst/>
                <a:uLnTx/>
                <a:uFillTx/>
                <a:latin typeface="Arial" charset="0"/>
                <a:ea typeface="+mn-ea"/>
                <a:cs typeface="+mn-cs"/>
              </a:rPr>
              <a:t>:</a:t>
            </a:r>
          </a:p>
        </p:txBody>
      </p:sp>
      <p:graphicFrame>
        <p:nvGraphicFramePr>
          <p:cNvPr id="12" name="Grafik 11">
            <a:extLst>
              <a:ext uri="{FF2B5EF4-FFF2-40B4-BE49-F238E27FC236}">
                <a16:creationId xmlns:a16="http://schemas.microsoft.com/office/drawing/2014/main" id="{6D76127B-B863-464A-99C1-6EA8741765EC}"/>
              </a:ext>
            </a:extLst>
          </p:cNvPr>
          <p:cNvGraphicFramePr>
            <a:graphicFrameLocks/>
          </p:cNvGraphicFramePr>
          <p:nvPr>
            <p:extLst>
              <p:ext uri="{D42A27DB-BD31-4B8C-83A1-F6EECF244321}">
                <p14:modId xmlns:p14="http://schemas.microsoft.com/office/powerpoint/2010/main" val="1335192917"/>
              </p:ext>
            </p:extLst>
          </p:nvPr>
        </p:nvGraphicFramePr>
        <p:xfrm>
          <a:off x="395537" y="2417987"/>
          <a:ext cx="8208910" cy="411606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26251885"/>
      </p:ext>
    </p:extLst>
  </p:cSld>
  <p:clrMapOvr>
    <a:masterClrMapping/>
  </p:clrMapOvr>
  <p:transition spd="slow"/>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Metin kutusu 2"/>
          <p:cNvSpPr txBox="1">
            <a:spLocks noChangeArrowheads="1"/>
          </p:cNvSpPr>
          <p:nvPr/>
        </p:nvSpPr>
        <p:spPr bwMode="auto">
          <a:xfrm>
            <a:off x="0" y="0"/>
            <a:ext cx="9144000" cy="708025"/>
          </a:xfrm>
          <a:prstGeom prst="rect">
            <a:avLst/>
          </a:prstGeom>
          <a:solidFill>
            <a:schemeClr val="bg1"/>
          </a:solidFill>
          <a:ln w="9525">
            <a:noFill/>
            <a:miter lim="800000"/>
            <a:headEnd/>
            <a:tailEnd/>
          </a:ln>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tr-TR" sz="40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 name="7 Dikdörtgen"/>
          <p:cNvSpPr>
            <a:spLocks noChangeArrowheads="1"/>
          </p:cNvSpPr>
          <p:nvPr/>
        </p:nvSpPr>
        <p:spPr bwMode="auto">
          <a:xfrm>
            <a:off x="1187624" y="323945"/>
            <a:ext cx="7403947" cy="646331"/>
          </a:xfrm>
          <a:prstGeom prst="rect">
            <a:avLst/>
          </a:prstGeom>
          <a:noFill/>
          <a:ln w="9525">
            <a:noFill/>
            <a:miter lim="800000"/>
            <a:headEnd/>
            <a:tailEnd/>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3600" b="1" i="0" u="none" strike="noStrike" kern="1200" cap="none" spc="0" normalizeH="0" baseline="0" noProof="0" dirty="0">
                <a:ln>
                  <a:solidFill>
                    <a:srgbClr val="000000"/>
                  </a:solidFill>
                </a:ln>
                <a:solidFill>
                  <a:srgbClr val="0000FF"/>
                </a:solidFill>
                <a:effectLst/>
                <a:uLnTx/>
                <a:uFillTx/>
                <a:latin typeface="Arial" charset="0"/>
                <a:ea typeface="+mn-ea"/>
                <a:cs typeface="+mn-cs"/>
              </a:rPr>
              <a:t>Türk Çelik Sektörü-</a:t>
            </a:r>
            <a:r>
              <a:rPr kumimoji="0" lang="tr-TR" sz="3600" b="1" i="0" u="none" strike="noStrike" kern="1200" cap="none" spc="0" normalizeH="0" baseline="0" noProof="0" dirty="0">
                <a:ln>
                  <a:solidFill>
                    <a:srgbClr val="000000"/>
                  </a:solidFill>
                </a:ln>
                <a:solidFill>
                  <a:srgbClr val="FF0000"/>
                </a:solidFill>
                <a:effectLst/>
                <a:uLnTx/>
                <a:uFillTx/>
                <a:latin typeface="Arial" charset="0"/>
                <a:ea typeface="+mn-ea"/>
                <a:cs typeface="+mn-cs"/>
              </a:rPr>
              <a:t>Tehditler</a:t>
            </a:r>
            <a:r>
              <a:rPr kumimoji="0" lang="tr-TR" sz="3600" b="1" i="0" u="none" strike="noStrike" kern="1200" cap="none" spc="0" normalizeH="0" baseline="0" noProof="0" dirty="0">
                <a:ln>
                  <a:solidFill>
                    <a:srgbClr val="000000"/>
                  </a:solidFill>
                </a:ln>
                <a:solidFill>
                  <a:srgbClr val="0000FF"/>
                </a:solidFill>
                <a:effectLst/>
                <a:uLnTx/>
                <a:uFillTx/>
                <a:latin typeface="Arial" charset="0"/>
                <a:ea typeface="+mn-ea"/>
                <a:cs typeface="+mn-cs"/>
              </a:rPr>
              <a:t> </a:t>
            </a:r>
            <a:endParaRPr kumimoji="0" lang="tr-TR" sz="3600" b="1" i="0" u="none" strike="noStrike" kern="1200" cap="none" spc="0" normalizeH="0" baseline="0" noProof="0" dirty="0">
              <a:ln>
                <a:solidFill>
                  <a:srgbClr val="000000"/>
                </a:solidFill>
              </a:ln>
              <a:solidFill>
                <a:srgbClr val="FF0000"/>
              </a:solidFill>
              <a:effectLst/>
              <a:uLnTx/>
              <a:uFillTx/>
              <a:latin typeface="Arial" charset="0"/>
              <a:ea typeface="+mn-ea"/>
              <a:cs typeface="+mn-cs"/>
            </a:endParaRPr>
          </a:p>
        </p:txBody>
      </p:sp>
      <p:pic>
        <p:nvPicPr>
          <p:cNvPr id="10" name="Resim 9" descr="D:\Users\Admin\Downloads\IMG-20180202-WA0013.jpg"/>
          <p:cNvPicPr/>
          <p:nvPr/>
        </p:nvPicPr>
        <p:blipFill>
          <a:blip r:embed="rId3">
            <a:extLst>
              <a:ext uri="{28A0092B-C50C-407E-A947-70E740481C1C}">
                <a14:useLocalDpi xmlns:a14="http://schemas.microsoft.com/office/drawing/2010/main" val="0"/>
              </a:ext>
            </a:extLst>
          </a:blip>
          <a:srcRect/>
          <a:stretch>
            <a:fillRect/>
          </a:stretch>
        </p:blipFill>
        <p:spPr bwMode="auto">
          <a:xfrm>
            <a:off x="166635" y="206376"/>
            <a:ext cx="1165005" cy="986544"/>
          </a:xfrm>
          <a:prstGeom prst="rect">
            <a:avLst/>
          </a:prstGeom>
          <a:noFill/>
          <a:ln>
            <a:noFill/>
          </a:ln>
        </p:spPr>
      </p:pic>
      <p:cxnSp>
        <p:nvCxnSpPr>
          <p:cNvPr id="11" name="Düz Bağlayıcı 10"/>
          <p:cNvCxnSpPr/>
          <p:nvPr/>
        </p:nvCxnSpPr>
        <p:spPr>
          <a:xfrm>
            <a:off x="0" y="1340768"/>
            <a:ext cx="914400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4" name="Metin kutusu 3"/>
          <p:cNvSpPr txBox="1"/>
          <p:nvPr/>
        </p:nvSpPr>
        <p:spPr bwMode="auto">
          <a:xfrm>
            <a:off x="539552" y="1476073"/>
            <a:ext cx="7848871" cy="584775"/>
          </a:xfrm>
          <a:prstGeom prst="rect">
            <a:avLst/>
          </a:prstGeom>
          <a:noFill/>
          <a:ln w="9525">
            <a:noFill/>
            <a:miter lim="800000"/>
            <a:headEnd/>
            <a:tailEnd/>
          </a:ln>
          <a:effectLst/>
        </p:spPr>
        <p:txBody>
          <a:bodyPr wrap="square" rtlCol="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tr-TR" sz="3200" b="1" i="0" u="none" strike="noStrike" kern="1200" cap="none" spc="0" normalizeH="0" baseline="0" noProof="0" dirty="0">
                <a:ln>
                  <a:solidFill>
                    <a:srgbClr val="000000"/>
                  </a:solidFill>
                </a:ln>
                <a:solidFill>
                  <a:srgbClr val="FF0000"/>
                </a:solidFill>
                <a:effectLst/>
                <a:uLnTx/>
                <a:uFillTx/>
                <a:latin typeface="Arial" charset="0"/>
                <a:ea typeface="+mn-ea"/>
                <a:cs typeface="+mn-cs"/>
              </a:rPr>
              <a:t>Politik Gelişmeler</a:t>
            </a:r>
            <a:r>
              <a:rPr kumimoji="0" lang="tr-TR" sz="3000" b="1" i="0" u="none" strike="noStrike" kern="1200" cap="none" spc="0" normalizeH="0" baseline="0" noProof="0" dirty="0">
                <a:ln>
                  <a:noFill/>
                </a:ln>
                <a:solidFill>
                  <a:srgbClr val="C00000"/>
                </a:solidFill>
                <a:effectLst/>
                <a:uLnTx/>
                <a:uFillTx/>
                <a:latin typeface="Arial" charset="0"/>
                <a:ea typeface="+mn-ea"/>
                <a:cs typeface="+mn-cs"/>
              </a:rPr>
              <a:t>:</a:t>
            </a:r>
          </a:p>
        </p:txBody>
      </p:sp>
      <p:sp>
        <p:nvSpPr>
          <p:cNvPr id="5" name="Metin kutusu 4"/>
          <p:cNvSpPr txBox="1"/>
          <p:nvPr/>
        </p:nvSpPr>
        <p:spPr bwMode="auto">
          <a:xfrm>
            <a:off x="539552" y="2119783"/>
            <a:ext cx="7560840" cy="4293483"/>
          </a:xfrm>
          <a:prstGeom prst="rect">
            <a:avLst/>
          </a:prstGeom>
          <a:noFill/>
          <a:ln w="9525">
            <a:noFill/>
            <a:miter lim="800000"/>
            <a:headEnd/>
            <a:tailEnd/>
          </a:ln>
          <a:effectLst/>
        </p:spPr>
        <p:txBody>
          <a:bodyPr wrap="square" rtlCol="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tr-TR" sz="2600" b="1" i="0" u="none" strike="noStrike" kern="1200" cap="none" spc="0" normalizeH="0" baseline="0" noProof="0" dirty="0">
                <a:ln>
                  <a:noFill/>
                </a:ln>
                <a:solidFill>
                  <a:srgbClr val="002060"/>
                </a:solidFill>
                <a:effectLst/>
                <a:uLnTx/>
                <a:uFillTx/>
                <a:latin typeface="Arial" charset="0"/>
                <a:ea typeface="+mn-ea"/>
                <a:cs typeface="+mn-cs"/>
              </a:rPr>
              <a:t>Uluslararası arenada Ticari ilişkilerin politik gelişmelerden bağımsız olarak düşünülmesi  mümkün değildir. Alınan her politik karar ister istemez ticari birçok kararı dolaylı olarak etkilemektedir. </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tr-TR" sz="2600" b="1" i="0" u="none" strike="noStrike" kern="1200" cap="none" spc="0" normalizeH="0" baseline="0" noProof="0" dirty="0">
                <a:ln>
                  <a:noFill/>
                </a:ln>
                <a:solidFill>
                  <a:srgbClr val="002060"/>
                </a:solidFill>
                <a:effectLst/>
                <a:uLnTx/>
                <a:uFillTx/>
                <a:latin typeface="Arial" charset="0"/>
                <a:ea typeface="+mn-ea"/>
                <a:cs typeface="+mn-cs"/>
              </a:rPr>
              <a:t>Bölgemizdeki karmaşık ortam nedeniyle Türkiye’nin politik duruşu  Uluslararası ticari ilişkilerimiz açısından hem fırsatlar hem de tehditler ortaya çıkarabilecek potansiyele sahiptir.</a:t>
            </a:r>
          </a:p>
        </p:txBody>
      </p:sp>
    </p:spTree>
    <p:extLst>
      <p:ext uri="{BB962C8B-B14F-4D97-AF65-F5344CB8AC3E}">
        <p14:creationId xmlns:p14="http://schemas.microsoft.com/office/powerpoint/2010/main" val="2139317234"/>
      </p:ext>
    </p:extLst>
  </p:cSld>
  <p:clrMapOvr>
    <a:masterClrMapping/>
  </p:clrMapOvr>
  <p:transition spd="slow"/>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Metin kutusu 2"/>
          <p:cNvSpPr txBox="1">
            <a:spLocks noChangeArrowheads="1"/>
          </p:cNvSpPr>
          <p:nvPr/>
        </p:nvSpPr>
        <p:spPr bwMode="auto">
          <a:xfrm>
            <a:off x="0" y="0"/>
            <a:ext cx="9144000" cy="708025"/>
          </a:xfrm>
          <a:prstGeom prst="rect">
            <a:avLst/>
          </a:prstGeom>
          <a:solidFill>
            <a:schemeClr val="bg1"/>
          </a:solidFill>
          <a:ln w="9525">
            <a:noFill/>
            <a:miter lim="800000"/>
            <a:headEnd/>
            <a:tailEnd/>
          </a:ln>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tr-TR" sz="40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 name="7 Dikdörtgen"/>
          <p:cNvSpPr>
            <a:spLocks noChangeArrowheads="1"/>
          </p:cNvSpPr>
          <p:nvPr/>
        </p:nvSpPr>
        <p:spPr bwMode="auto">
          <a:xfrm>
            <a:off x="1187624" y="323945"/>
            <a:ext cx="7403947" cy="646331"/>
          </a:xfrm>
          <a:prstGeom prst="rect">
            <a:avLst/>
          </a:prstGeom>
          <a:noFill/>
          <a:ln w="9525">
            <a:noFill/>
            <a:miter lim="800000"/>
            <a:headEnd/>
            <a:tailEnd/>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3600" b="1" i="0" u="none" strike="noStrike" kern="1200" cap="none" spc="0" normalizeH="0" baseline="0" noProof="0" dirty="0">
                <a:ln>
                  <a:solidFill>
                    <a:srgbClr val="000000"/>
                  </a:solidFill>
                </a:ln>
                <a:solidFill>
                  <a:srgbClr val="0000FF"/>
                </a:solidFill>
                <a:effectLst/>
                <a:uLnTx/>
                <a:uFillTx/>
                <a:latin typeface="Arial" charset="0"/>
                <a:ea typeface="+mn-ea"/>
                <a:cs typeface="+mn-cs"/>
              </a:rPr>
              <a:t>Türk Çelik Sektörü-</a:t>
            </a:r>
            <a:r>
              <a:rPr kumimoji="0" lang="tr-TR" sz="3600" b="1" i="0" u="none" strike="noStrike" kern="1200" cap="none" spc="0" normalizeH="0" baseline="0" noProof="0" dirty="0">
                <a:ln>
                  <a:solidFill>
                    <a:srgbClr val="000000"/>
                  </a:solidFill>
                </a:ln>
                <a:solidFill>
                  <a:srgbClr val="FF0000"/>
                </a:solidFill>
                <a:effectLst/>
                <a:uLnTx/>
                <a:uFillTx/>
                <a:latin typeface="Arial" charset="0"/>
                <a:ea typeface="+mn-ea"/>
                <a:cs typeface="+mn-cs"/>
              </a:rPr>
              <a:t>Tehditler</a:t>
            </a:r>
            <a:r>
              <a:rPr kumimoji="0" lang="tr-TR" sz="3600" b="1" i="0" u="none" strike="noStrike" kern="1200" cap="none" spc="0" normalizeH="0" baseline="0" noProof="0" dirty="0">
                <a:ln>
                  <a:solidFill>
                    <a:srgbClr val="000000"/>
                  </a:solidFill>
                </a:ln>
                <a:solidFill>
                  <a:srgbClr val="0000FF"/>
                </a:solidFill>
                <a:effectLst/>
                <a:uLnTx/>
                <a:uFillTx/>
                <a:latin typeface="Arial" charset="0"/>
                <a:ea typeface="+mn-ea"/>
                <a:cs typeface="+mn-cs"/>
              </a:rPr>
              <a:t> </a:t>
            </a:r>
            <a:endParaRPr kumimoji="0" lang="tr-TR" sz="3600" b="1" i="0" u="none" strike="noStrike" kern="1200" cap="none" spc="0" normalizeH="0" baseline="0" noProof="0" dirty="0">
              <a:ln>
                <a:solidFill>
                  <a:srgbClr val="000000"/>
                </a:solidFill>
              </a:ln>
              <a:solidFill>
                <a:srgbClr val="FF0000"/>
              </a:solidFill>
              <a:effectLst/>
              <a:uLnTx/>
              <a:uFillTx/>
              <a:latin typeface="Arial" charset="0"/>
              <a:ea typeface="+mn-ea"/>
              <a:cs typeface="+mn-cs"/>
            </a:endParaRPr>
          </a:p>
        </p:txBody>
      </p:sp>
      <p:pic>
        <p:nvPicPr>
          <p:cNvPr id="10" name="Resim 9" descr="D:\Users\Admin\Downloads\IMG-20180202-WA0013.jpg"/>
          <p:cNvPicPr/>
          <p:nvPr/>
        </p:nvPicPr>
        <p:blipFill>
          <a:blip r:embed="rId3">
            <a:extLst>
              <a:ext uri="{28A0092B-C50C-407E-A947-70E740481C1C}">
                <a14:useLocalDpi xmlns:a14="http://schemas.microsoft.com/office/drawing/2010/main" val="0"/>
              </a:ext>
            </a:extLst>
          </a:blip>
          <a:srcRect/>
          <a:stretch>
            <a:fillRect/>
          </a:stretch>
        </p:blipFill>
        <p:spPr bwMode="auto">
          <a:xfrm>
            <a:off x="166635" y="206376"/>
            <a:ext cx="1165005" cy="986544"/>
          </a:xfrm>
          <a:prstGeom prst="rect">
            <a:avLst/>
          </a:prstGeom>
          <a:noFill/>
          <a:ln>
            <a:noFill/>
          </a:ln>
        </p:spPr>
      </p:pic>
      <p:cxnSp>
        <p:nvCxnSpPr>
          <p:cNvPr id="11" name="Düz Bağlayıcı 10"/>
          <p:cNvCxnSpPr/>
          <p:nvPr/>
        </p:nvCxnSpPr>
        <p:spPr>
          <a:xfrm>
            <a:off x="0" y="1340768"/>
            <a:ext cx="914400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4" name="Metin kutusu 3"/>
          <p:cNvSpPr txBox="1"/>
          <p:nvPr/>
        </p:nvSpPr>
        <p:spPr bwMode="auto">
          <a:xfrm>
            <a:off x="539552" y="1476073"/>
            <a:ext cx="7848871" cy="584775"/>
          </a:xfrm>
          <a:prstGeom prst="rect">
            <a:avLst/>
          </a:prstGeom>
          <a:noFill/>
          <a:ln w="9525">
            <a:noFill/>
            <a:miter lim="800000"/>
            <a:headEnd/>
            <a:tailEnd/>
          </a:ln>
          <a:effectLst/>
        </p:spPr>
        <p:txBody>
          <a:bodyPr wrap="square" rtlCol="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tr-TR" sz="3200" b="1" i="0" u="none" strike="noStrike" kern="1200" cap="none" spc="0" normalizeH="0" baseline="0" noProof="0" dirty="0">
                <a:ln>
                  <a:solidFill>
                    <a:srgbClr val="000000"/>
                  </a:solidFill>
                </a:ln>
                <a:solidFill>
                  <a:srgbClr val="FF0000"/>
                </a:solidFill>
                <a:effectLst/>
                <a:uLnTx/>
                <a:uFillTx/>
                <a:latin typeface="Arial" charset="0"/>
                <a:ea typeface="+mn-ea"/>
                <a:cs typeface="+mn-cs"/>
              </a:rPr>
              <a:t>Döviz Kurlarındaki Aşırı Oynaklık-1</a:t>
            </a:r>
            <a:r>
              <a:rPr kumimoji="0" lang="tr-TR" sz="3000" b="1" i="0" u="none" strike="noStrike" kern="1200" cap="none" spc="0" normalizeH="0" baseline="0" noProof="0" dirty="0">
                <a:ln>
                  <a:noFill/>
                </a:ln>
                <a:solidFill>
                  <a:srgbClr val="C00000"/>
                </a:solidFill>
                <a:effectLst/>
                <a:uLnTx/>
                <a:uFillTx/>
                <a:latin typeface="Arial" charset="0"/>
                <a:ea typeface="+mn-ea"/>
                <a:cs typeface="+mn-cs"/>
              </a:rPr>
              <a:t>:</a:t>
            </a:r>
          </a:p>
        </p:txBody>
      </p:sp>
      <p:sp>
        <p:nvSpPr>
          <p:cNvPr id="5" name="Metin kutusu 4"/>
          <p:cNvSpPr txBox="1"/>
          <p:nvPr/>
        </p:nvSpPr>
        <p:spPr bwMode="auto">
          <a:xfrm>
            <a:off x="539552" y="2119783"/>
            <a:ext cx="7560840" cy="4293483"/>
          </a:xfrm>
          <a:prstGeom prst="rect">
            <a:avLst/>
          </a:prstGeom>
          <a:noFill/>
          <a:ln w="9525">
            <a:noFill/>
            <a:miter lim="800000"/>
            <a:headEnd/>
            <a:tailEnd/>
          </a:ln>
          <a:effectLst/>
        </p:spPr>
        <p:txBody>
          <a:bodyPr wrap="square" rtlCol="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tr-TR" sz="2600" b="1" i="0" u="none" strike="noStrike" kern="1200" cap="none" spc="0" normalizeH="0" baseline="0" noProof="0" dirty="0">
                <a:ln>
                  <a:noFill/>
                </a:ln>
                <a:solidFill>
                  <a:srgbClr val="002060"/>
                </a:solidFill>
                <a:effectLst/>
                <a:uLnTx/>
                <a:uFillTx/>
                <a:latin typeface="Arial" charset="0"/>
                <a:ea typeface="+mn-ea"/>
                <a:cs typeface="+mn-cs"/>
              </a:rPr>
              <a:t>Ağustos 2018 ayında döviz kurlarında meydana gelen aşırı oynaklık sonucu Sanayi sektörü Üretim endeksi %10 seviyesinde daralmış ve bu daralma sonucu 2018 çelik tüketimimiz </a:t>
            </a:r>
            <a:r>
              <a:rPr kumimoji="0" lang="tr-TR" sz="2600" b="1" i="0" u="none" strike="noStrike" kern="1200" cap="none" spc="0" normalizeH="0" baseline="0" noProof="0" dirty="0">
                <a:ln>
                  <a:noFill/>
                </a:ln>
                <a:solidFill>
                  <a:srgbClr val="FF0000"/>
                </a:solidFill>
                <a:effectLst/>
                <a:uLnTx/>
                <a:uFillTx/>
                <a:latin typeface="Arial" charset="0"/>
                <a:ea typeface="+mn-ea"/>
                <a:cs typeface="+mn-cs"/>
              </a:rPr>
              <a:t>geçen yılın 5,3 milyon ton altında </a:t>
            </a:r>
            <a:r>
              <a:rPr kumimoji="0" lang="tr-TR" sz="2600" b="1" i="0" u="none" strike="noStrike" kern="1200" cap="none" spc="0" normalizeH="0" baseline="0" noProof="0" dirty="0">
                <a:ln>
                  <a:noFill/>
                </a:ln>
                <a:solidFill>
                  <a:srgbClr val="002060"/>
                </a:solidFill>
                <a:effectLst/>
                <a:uLnTx/>
                <a:uFillTx/>
                <a:latin typeface="Arial" charset="0"/>
                <a:ea typeface="+mn-ea"/>
                <a:cs typeface="+mn-cs"/>
              </a:rPr>
              <a:t>30,5 milyon ton olarak gerçekleşmiştir.</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tr-TR" sz="2600" b="1" i="0" u="none" strike="noStrike" kern="1200" cap="none" spc="0" normalizeH="0" baseline="0" noProof="0" dirty="0">
                <a:ln>
                  <a:noFill/>
                </a:ln>
                <a:solidFill>
                  <a:srgbClr val="002060"/>
                </a:solidFill>
                <a:effectLst/>
                <a:uLnTx/>
                <a:uFillTx/>
                <a:latin typeface="Arial" charset="0"/>
                <a:ea typeface="+mn-ea"/>
                <a:cs typeface="+mn-cs"/>
              </a:rPr>
              <a:t>Döviz kurlarında meydana gelecek aşırı oynaklıklar Diğer Sektörlerde olduğu gibi Türk Çelik Sektörü açısından (Özellikle İç Pazar açısından) tehdit olarak görünmektedir.</a:t>
            </a:r>
          </a:p>
        </p:txBody>
      </p:sp>
    </p:spTree>
    <p:extLst>
      <p:ext uri="{BB962C8B-B14F-4D97-AF65-F5344CB8AC3E}">
        <p14:creationId xmlns:p14="http://schemas.microsoft.com/office/powerpoint/2010/main" val="162177000"/>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Metin kutusu 2"/>
          <p:cNvSpPr txBox="1">
            <a:spLocks noChangeArrowheads="1"/>
          </p:cNvSpPr>
          <p:nvPr/>
        </p:nvSpPr>
        <p:spPr bwMode="auto">
          <a:xfrm>
            <a:off x="0" y="0"/>
            <a:ext cx="9144000" cy="708025"/>
          </a:xfrm>
          <a:prstGeom prst="rect">
            <a:avLst/>
          </a:prstGeom>
          <a:solidFill>
            <a:schemeClr val="bg1"/>
          </a:solidFill>
          <a:ln w="9525">
            <a:noFill/>
            <a:miter lim="800000"/>
            <a:headEnd/>
            <a:tailEnd/>
          </a:ln>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tr-TR" sz="40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 name="7 Dikdörtgen"/>
          <p:cNvSpPr>
            <a:spLocks noChangeArrowheads="1"/>
          </p:cNvSpPr>
          <p:nvPr/>
        </p:nvSpPr>
        <p:spPr bwMode="auto">
          <a:xfrm>
            <a:off x="1331640" y="272842"/>
            <a:ext cx="7645725" cy="707886"/>
          </a:xfrm>
          <a:prstGeom prst="rect">
            <a:avLst/>
          </a:prstGeom>
          <a:noFill/>
          <a:ln w="9525">
            <a:noFill/>
            <a:miter lim="800000"/>
            <a:headEnd/>
            <a:tailEnd/>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4000" b="1" i="0" u="none" strike="noStrike" kern="1200" cap="none" spc="0" normalizeH="0" baseline="0" noProof="0" dirty="0">
                <a:ln>
                  <a:solidFill>
                    <a:srgbClr val="000000"/>
                  </a:solidFill>
                </a:ln>
                <a:solidFill>
                  <a:srgbClr val="0000FF"/>
                </a:solidFill>
                <a:effectLst/>
                <a:uLnTx/>
                <a:uFillTx/>
                <a:latin typeface="Arial" charset="0"/>
                <a:ea typeface="+mn-ea"/>
                <a:cs typeface="+mn-cs"/>
              </a:rPr>
              <a:t>Global Çelik Sektörü-İstihdam</a:t>
            </a:r>
          </a:p>
        </p:txBody>
      </p:sp>
      <p:pic>
        <p:nvPicPr>
          <p:cNvPr id="10" name="Resim 9" descr="D:\Users\Admin\Downloads\IMG-20180202-WA0013.jpg"/>
          <p:cNvPicPr/>
          <p:nvPr/>
        </p:nvPicPr>
        <p:blipFill>
          <a:blip r:embed="rId3">
            <a:extLst>
              <a:ext uri="{28A0092B-C50C-407E-A947-70E740481C1C}">
                <a14:useLocalDpi xmlns:a14="http://schemas.microsoft.com/office/drawing/2010/main" val="0"/>
              </a:ext>
            </a:extLst>
          </a:blip>
          <a:srcRect/>
          <a:stretch>
            <a:fillRect/>
          </a:stretch>
        </p:blipFill>
        <p:spPr bwMode="auto">
          <a:xfrm>
            <a:off x="166635" y="206376"/>
            <a:ext cx="1165005" cy="986544"/>
          </a:xfrm>
          <a:prstGeom prst="rect">
            <a:avLst/>
          </a:prstGeom>
          <a:noFill/>
          <a:ln>
            <a:noFill/>
          </a:ln>
        </p:spPr>
      </p:pic>
      <p:sp>
        <p:nvSpPr>
          <p:cNvPr id="6" name="Alt Başlık 5"/>
          <p:cNvSpPr>
            <a:spLocks noGrp="1"/>
          </p:cNvSpPr>
          <p:nvPr>
            <p:ph type="subTitle" idx="1"/>
          </p:nvPr>
        </p:nvSpPr>
        <p:spPr>
          <a:xfrm>
            <a:off x="467544" y="1501616"/>
            <a:ext cx="8124027" cy="5095736"/>
          </a:xfrm>
        </p:spPr>
        <p:txBody>
          <a:bodyPr/>
          <a:lstStyle/>
          <a:p>
            <a:pPr algn="l"/>
            <a:r>
              <a:rPr lang="tr-TR" sz="2800" b="1" dirty="0">
                <a:solidFill>
                  <a:srgbClr val="002060"/>
                </a:solidFill>
                <a:latin typeface="Tahoma" panose="020B0604030504040204" pitchFamily="34" charset="0"/>
                <a:ea typeface="Tahoma" panose="020B0604030504040204" pitchFamily="34" charset="0"/>
                <a:cs typeface="Tahoma" panose="020B0604030504040204" pitchFamily="34" charset="0"/>
              </a:rPr>
              <a:t>Dünya Çelik Sektöründe; </a:t>
            </a:r>
          </a:p>
          <a:p>
            <a:pPr algn="l"/>
            <a:r>
              <a:rPr lang="tr-TR" sz="2000" b="1" i="1" dirty="0">
                <a:solidFill>
                  <a:srgbClr val="FF0000"/>
                </a:solidFill>
                <a:latin typeface="Tahoma" panose="020B0604030504040204" pitchFamily="34" charset="0"/>
                <a:ea typeface="Tahoma" panose="020B0604030504040204" pitchFamily="34" charset="0"/>
                <a:cs typeface="Tahoma" panose="020B0604030504040204" pitchFamily="34" charset="0"/>
              </a:rPr>
              <a:t>-2 Milyon Kişi Doğrudan Çelik Üretimi İşinde,</a:t>
            </a:r>
          </a:p>
          <a:p>
            <a:pPr algn="l"/>
            <a:r>
              <a:rPr lang="tr-TR" sz="2000" b="1" i="1" dirty="0">
                <a:solidFill>
                  <a:srgbClr val="FF0000"/>
                </a:solidFill>
                <a:latin typeface="Tahoma" panose="020B0604030504040204" pitchFamily="34" charset="0"/>
                <a:ea typeface="Tahoma" panose="020B0604030504040204" pitchFamily="34" charset="0"/>
                <a:cs typeface="Tahoma" panose="020B0604030504040204" pitchFamily="34" charset="0"/>
              </a:rPr>
              <a:t>-2,5 Milyon Kişi Dolaylı Çelik üretimi İşlerinde,</a:t>
            </a:r>
          </a:p>
          <a:p>
            <a:pPr algn="l"/>
            <a:r>
              <a:rPr lang="tr-TR" sz="2000" b="1" i="1" dirty="0">
                <a:solidFill>
                  <a:srgbClr val="FF0000"/>
                </a:solidFill>
                <a:latin typeface="Tahoma" panose="020B0604030504040204" pitchFamily="34" charset="0"/>
                <a:ea typeface="Tahoma" panose="020B0604030504040204" pitchFamily="34" charset="0"/>
                <a:cs typeface="Tahoma" panose="020B0604030504040204" pitchFamily="34" charset="0"/>
              </a:rPr>
              <a:t>-1,5 Milyon Kişi Destek Hizmeti işlerinde</a:t>
            </a:r>
          </a:p>
          <a:p>
            <a:pPr algn="l"/>
            <a:r>
              <a:rPr lang="tr-TR" sz="2000" b="1" i="1" dirty="0">
                <a:solidFill>
                  <a:srgbClr val="FF0000"/>
                </a:solidFill>
                <a:latin typeface="Tahoma" panose="020B0604030504040204" pitchFamily="34" charset="0"/>
                <a:ea typeface="Tahoma" panose="020B0604030504040204" pitchFamily="34" charset="0"/>
                <a:cs typeface="Tahoma" panose="020B0604030504040204" pitchFamily="34" charset="0"/>
              </a:rPr>
              <a:t>Olmak üzere yaklaşık </a:t>
            </a:r>
            <a:r>
              <a:rPr lang="tr-TR" sz="2800" b="1" i="1" dirty="0">
                <a:solidFill>
                  <a:srgbClr val="002060"/>
                </a:solidFill>
                <a:latin typeface="Tahoma" panose="020B0604030504040204" pitchFamily="34" charset="0"/>
                <a:ea typeface="Tahoma" panose="020B0604030504040204" pitchFamily="34" charset="0"/>
                <a:cs typeface="Tahoma" panose="020B0604030504040204" pitchFamily="34" charset="0"/>
              </a:rPr>
              <a:t>6 milyon’ dan </a:t>
            </a:r>
            <a:r>
              <a:rPr lang="tr-TR" sz="2000" b="1" i="1" dirty="0">
                <a:solidFill>
                  <a:srgbClr val="FF0000"/>
                </a:solidFill>
                <a:latin typeface="Tahoma" panose="020B0604030504040204" pitchFamily="34" charset="0"/>
                <a:ea typeface="Tahoma" panose="020B0604030504040204" pitchFamily="34" charset="0"/>
                <a:cs typeface="Tahoma" panose="020B0604030504040204" pitchFamily="34" charset="0"/>
              </a:rPr>
              <a:t>fazla kişi çalışmaktadır.</a:t>
            </a:r>
          </a:p>
          <a:p>
            <a:pPr algn="l"/>
            <a:r>
              <a:rPr lang="tr-TR" sz="2800" b="1" dirty="0">
                <a:solidFill>
                  <a:srgbClr val="002060"/>
                </a:solidFill>
                <a:latin typeface="Tahoma" panose="020B0604030504040204" pitchFamily="34" charset="0"/>
                <a:ea typeface="Tahoma" panose="020B0604030504040204" pitchFamily="34" charset="0"/>
                <a:cs typeface="Tahoma" panose="020B0604030504040204" pitchFamily="34" charset="0"/>
              </a:rPr>
              <a:t>Ayrıca;</a:t>
            </a:r>
          </a:p>
          <a:p>
            <a:pPr algn="l"/>
            <a:r>
              <a:rPr lang="tr-TR" sz="2800" b="1" dirty="0">
                <a:solidFill>
                  <a:srgbClr val="002060"/>
                </a:solidFill>
                <a:latin typeface="Tahoma" panose="020B0604030504040204" pitchFamily="34" charset="0"/>
                <a:ea typeface="Tahoma" panose="020B0604030504040204" pitchFamily="34" charset="0"/>
                <a:cs typeface="Tahoma" panose="020B0604030504040204" pitchFamily="34" charset="0"/>
              </a:rPr>
              <a:t>Çelik Endüstrisinde her bir iş  7,1 adet dolaylı iş yaratmaktadır; </a:t>
            </a:r>
          </a:p>
          <a:p>
            <a:pPr algn="l"/>
            <a:r>
              <a:rPr lang="tr-TR" sz="2000" b="1" i="1" dirty="0">
                <a:solidFill>
                  <a:srgbClr val="FF0000"/>
                </a:solidFill>
                <a:latin typeface="Tahoma" panose="020B0604030504040204" pitchFamily="34" charset="0"/>
                <a:ea typeface="Tahoma" panose="020B0604030504040204" pitchFamily="34" charset="0"/>
                <a:cs typeface="Tahoma" panose="020B0604030504040204" pitchFamily="34" charset="0"/>
              </a:rPr>
              <a:t>-Böylece Çelik Sektörü Dünya genelinde </a:t>
            </a:r>
            <a:r>
              <a:rPr lang="tr-TR" sz="2800" b="1" i="1" dirty="0">
                <a:solidFill>
                  <a:srgbClr val="002060"/>
                </a:solidFill>
                <a:latin typeface="Tahoma" panose="020B0604030504040204" pitchFamily="34" charset="0"/>
                <a:ea typeface="Tahoma" panose="020B0604030504040204" pitchFamily="34" charset="0"/>
                <a:cs typeface="Tahoma" panose="020B0604030504040204" pitchFamily="34" charset="0"/>
              </a:rPr>
              <a:t>42 milyon </a:t>
            </a:r>
            <a:r>
              <a:rPr lang="tr-TR" sz="2000" b="1" i="1" dirty="0">
                <a:solidFill>
                  <a:srgbClr val="FF0000"/>
                </a:solidFill>
                <a:latin typeface="Tahoma" panose="020B0604030504040204" pitchFamily="34" charset="0"/>
                <a:ea typeface="Tahoma" panose="020B0604030504040204" pitchFamily="34" charset="0"/>
                <a:cs typeface="Tahoma" panose="020B0604030504040204" pitchFamily="34" charset="0"/>
              </a:rPr>
              <a:t>kişilik, </a:t>
            </a:r>
          </a:p>
          <a:p>
            <a:pPr algn="l"/>
            <a:r>
              <a:rPr lang="tr-TR" sz="2800" b="1" dirty="0">
                <a:solidFill>
                  <a:srgbClr val="002060"/>
                </a:solidFill>
                <a:latin typeface="Tahoma" panose="020B0604030504040204" pitchFamily="34" charset="0"/>
                <a:ea typeface="Tahoma" panose="020B0604030504040204" pitchFamily="34" charset="0"/>
                <a:cs typeface="Tahoma" panose="020B0604030504040204" pitchFamily="34" charset="0"/>
              </a:rPr>
              <a:t>istihdam yaratmaktadır</a:t>
            </a:r>
            <a:r>
              <a:rPr lang="tr-TR" b="1" dirty="0">
                <a:solidFill>
                  <a:srgbClr val="002060"/>
                </a:solidFill>
                <a:latin typeface="Tahoma" panose="020B0604030504040204" pitchFamily="34" charset="0"/>
                <a:ea typeface="Tahoma" panose="020B0604030504040204" pitchFamily="34" charset="0"/>
                <a:cs typeface="Tahoma" panose="020B0604030504040204" pitchFamily="34" charset="0"/>
              </a:rPr>
              <a:t>.</a:t>
            </a:r>
          </a:p>
          <a:p>
            <a:pPr algn="l"/>
            <a:endParaRPr lang="tr-TR" sz="3600" b="1"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algn="l"/>
            <a:endParaRPr lang="tr-TR"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cxnSp>
        <p:nvCxnSpPr>
          <p:cNvPr id="11" name="Düz Bağlayıcı 10"/>
          <p:cNvCxnSpPr/>
          <p:nvPr/>
        </p:nvCxnSpPr>
        <p:spPr>
          <a:xfrm flipV="1">
            <a:off x="0" y="1273496"/>
            <a:ext cx="9144000" cy="67272"/>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3" name="Resim 2">
            <a:extLst>
              <a:ext uri="{FF2B5EF4-FFF2-40B4-BE49-F238E27FC236}">
                <a16:creationId xmlns:a16="http://schemas.microsoft.com/office/drawing/2014/main" id="{DCC3F64B-0E73-42E4-8236-12957F015E0C}"/>
              </a:ext>
            </a:extLst>
          </p:cNvPr>
          <p:cNvPicPr>
            <a:picLocks noChangeAspect="1"/>
          </p:cNvPicPr>
          <p:nvPr/>
        </p:nvPicPr>
        <p:blipFill>
          <a:blip r:embed="rId4"/>
          <a:stretch>
            <a:fillRect/>
          </a:stretch>
        </p:blipFill>
        <p:spPr>
          <a:xfrm>
            <a:off x="395536" y="6452530"/>
            <a:ext cx="2231329" cy="432854"/>
          </a:xfrm>
          <a:prstGeom prst="rect">
            <a:avLst/>
          </a:prstGeom>
        </p:spPr>
      </p:pic>
    </p:spTree>
    <p:extLst>
      <p:ext uri="{BB962C8B-B14F-4D97-AF65-F5344CB8AC3E}">
        <p14:creationId xmlns:p14="http://schemas.microsoft.com/office/powerpoint/2010/main" val="698012506"/>
      </p:ext>
    </p:extLst>
  </p:cSld>
  <p:clrMapOvr>
    <a:masterClrMapping/>
  </p:clrMapOvr>
  <p:transition spd="slow"/>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Metin kutusu 2"/>
          <p:cNvSpPr txBox="1">
            <a:spLocks noChangeArrowheads="1"/>
          </p:cNvSpPr>
          <p:nvPr/>
        </p:nvSpPr>
        <p:spPr bwMode="auto">
          <a:xfrm>
            <a:off x="0" y="0"/>
            <a:ext cx="9144000" cy="708025"/>
          </a:xfrm>
          <a:prstGeom prst="rect">
            <a:avLst/>
          </a:prstGeom>
          <a:solidFill>
            <a:schemeClr val="bg1"/>
          </a:solidFill>
          <a:ln w="9525">
            <a:noFill/>
            <a:miter lim="800000"/>
            <a:headEnd/>
            <a:tailEnd/>
          </a:ln>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tr-TR" sz="40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 name="7 Dikdörtgen"/>
          <p:cNvSpPr>
            <a:spLocks noChangeArrowheads="1"/>
          </p:cNvSpPr>
          <p:nvPr/>
        </p:nvSpPr>
        <p:spPr bwMode="auto">
          <a:xfrm>
            <a:off x="1187624" y="323945"/>
            <a:ext cx="7403947" cy="646331"/>
          </a:xfrm>
          <a:prstGeom prst="rect">
            <a:avLst/>
          </a:prstGeom>
          <a:noFill/>
          <a:ln w="9525">
            <a:noFill/>
            <a:miter lim="800000"/>
            <a:headEnd/>
            <a:tailEnd/>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3600" b="1" i="0" u="none" strike="noStrike" kern="1200" cap="none" spc="0" normalizeH="0" baseline="0" noProof="0" dirty="0">
                <a:ln>
                  <a:solidFill>
                    <a:srgbClr val="000000"/>
                  </a:solidFill>
                </a:ln>
                <a:solidFill>
                  <a:srgbClr val="0000FF"/>
                </a:solidFill>
                <a:effectLst/>
                <a:uLnTx/>
                <a:uFillTx/>
                <a:latin typeface="Arial" charset="0"/>
                <a:ea typeface="+mn-ea"/>
                <a:cs typeface="+mn-cs"/>
              </a:rPr>
              <a:t>Türk Çelik Sektörü-</a:t>
            </a:r>
            <a:r>
              <a:rPr kumimoji="0" lang="tr-TR" sz="3600" b="1" i="0" u="none" strike="noStrike" kern="1200" cap="none" spc="0" normalizeH="0" baseline="0" noProof="0" dirty="0">
                <a:ln>
                  <a:solidFill>
                    <a:srgbClr val="000000"/>
                  </a:solidFill>
                </a:ln>
                <a:solidFill>
                  <a:srgbClr val="FF0000"/>
                </a:solidFill>
                <a:effectLst/>
                <a:uLnTx/>
                <a:uFillTx/>
                <a:latin typeface="Arial" charset="0"/>
                <a:ea typeface="+mn-ea"/>
                <a:cs typeface="+mn-cs"/>
              </a:rPr>
              <a:t>Tehditler</a:t>
            </a:r>
            <a:r>
              <a:rPr kumimoji="0" lang="tr-TR" sz="3600" b="1" i="0" u="none" strike="noStrike" kern="1200" cap="none" spc="0" normalizeH="0" baseline="0" noProof="0" dirty="0">
                <a:ln>
                  <a:solidFill>
                    <a:srgbClr val="000000"/>
                  </a:solidFill>
                </a:ln>
                <a:solidFill>
                  <a:srgbClr val="0000FF"/>
                </a:solidFill>
                <a:effectLst/>
                <a:uLnTx/>
                <a:uFillTx/>
                <a:latin typeface="Arial" charset="0"/>
                <a:ea typeface="+mn-ea"/>
                <a:cs typeface="+mn-cs"/>
              </a:rPr>
              <a:t> </a:t>
            </a:r>
            <a:endParaRPr kumimoji="0" lang="tr-TR" sz="3600" b="1" i="0" u="none" strike="noStrike" kern="1200" cap="none" spc="0" normalizeH="0" baseline="0" noProof="0" dirty="0">
              <a:ln>
                <a:solidFill>
                  <a:srgbClr val="000000"/>
                </a:solidFill>
              </a:ln>
              <a:solidFill>
                <a:srgbClr val="FF0000"/>
              </a:solidFill>
              <a:effectLst/>
              <a:uLnTx/>
              <a:uFillTx/>
              <a:latin typeface="Arial" charset="0"/>
              <a:ea typeface="+mn-ea"/>
              <a:cs typeface="+mn-cs"/>
            </a:endParaRPr>
          </a:p>
        </p:txBody>
      </p:sp>
      <p:pic>
        <p:nvPicPr>
          <p:cNvPr id="10" name="Resim 9" descr="D:\Users\Admin\Downloads\IMG-20180202-WA0013.jpg"/>
          <p:cNvPicPr/>
          <p:nvPr/>
        </p:nvPicPr>
        <p:blipFill>
          <a:blip r:embed="rId3">
            <a:extLst>
              <a:ext uri="{28A0092B-C50C-407E-A947-70E740481C1C}">
                <a14:useLocalDpi xmlns:a14="http://schemas.microsoft.com/office/drawing/2010/main" val="0"/>
              </a:ext>
            </a:extLst>
          </a:blip>
          <a:srcRect/>
          <a:stretch>
            <a:fillRect/>
          </a:stretch>
        </p:blipFill>
        <p:spPr bwMode="auto">
          <a:xfrm>
            <a:off x="166635" y="206376"/>
            <a:ext cx="1165005" cy="986544"/>
          </a:xfrm>
          <a:prstGeom prst="rect">
            <a:avLst/>
          </a:prstGeom>
          <a:noFill/>
          <a:ln>
            <a:noFill/>
          </a:ln>
        </p:spPr>
      </p:pic>
      <p:cxnSp>
        <p:nvCxnSpPr>
          <p:cNvPr id="11" name="Düz Bağlayıcı 10"/>
          <p:cNvCxnSpPr/>
          <p:nvPr/>
        </p:nvCxnSpPr>
        <p:spPr>
          <a:xfrm>
            <a:off x="0" y="1340768"/>
            <a:ext cx="914400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4" name="Metin kutusu 3"/>
          <p:cNvSpPr txBox="1"/>
          <p:nvPr/>
        </p:nvSpPr>
        <p:spPr bwMode="auto">
          <a:xfrm>
            <a:off x="539552" y="1476073"/>
            <a:ext cx="7848871" cy="584775"/>
          </a:xfrm>
          <a:prstGeom prst="rect">
            <a:avLst/>
          </a:prstGeom>
          <a:noFill/>
          <a:ln w="9525">
            <a:noFill/>
            <a:miter lim="800000"/>
            <a:headEnd/>
            <a:tailEnd/>
          </a:ln>
          <a:effectLst/>
        </p:spPr>
        <p:txBody>
          <a:bodyPr wrap="square" rtlCol="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tr-TR" sz="3200" b="1" i="0" u="none" strike="noStrike" kern="1200" cap="none" spc="0" normalizeH="0" baseline="0" noProof="0" dirty="0">
                <a:ln>
                  <a:solidFill>
                    <a:srgbClr val="000000"/>
                  </a:solidFill>
                </a:ln>
                <a:solidFill>
                  <a:srgbClr val="FF0000"/>
                </a:solidFill>
                <a:effectLst/>
                <a:uLnTx/>
                <a:uFillTx/>
                <a:latin typeface="Arial" charset="0"/>
                <a:ea typeface="+mn-ea"/>
                <a:cs typeface="+mn-cs"/>
              </a:rPr>
              <a:t>Döviz Kurlarındaki Aşırı Oynaklık-2</a:t>
            </a:r>
            <a:r>
              <a:rPr kumimoji="0" lang="tr-TR" sz="3000" b="1" i="0" u="none" strike="noStrike" kern="1200" cap="none" spc="0" normalizeH="0" baseline="0" noProof="0" dirty="0">
                <a:ln>
                  <a:noFill/>
                </a:ln>
                <a:solidFill>
                  <a:srgbClr val="C00000"/>
                </a:solidFill>
                <a:effectLst/>
                <a:uLnTx/>
                <a:uFillTx/>
                <a:latin typeface="Arial" charset="0"/>
                <a:ea typeface="+mn-ea"/>
                <a:cs typeface="+mn-cs"/>
              </a:rPr>
              <a:t>:</a:t>
            </a:r>
          </a:p>
        </p:txBody>
      </p:sp>
      <p:sp>
        <p:nvSpPr>
          <p:cNvPr id="5" name="Metin kutusu 4"/>
          <p:cNvSpPr txBox="1"/>
          <p:nvPr/>
        </p:nvSpPr>
        <p:spPr bwMode="auto">
          <a:xfrm>
            <a:off x="539552" y="2119783"/>
            <a:ext cx="7560840" cy="3093154"/>
          </a:xfrm>
          <a:prstGeom prst="rect">
            <a:avLst/>
          </a:prstGeom>
          <a:noFill/>
          <a:ln w="9525">
            <a:noFill/>
            <a:miter lim="800000"/>
            <a:headEnd/>
            <a:tailEnd/>
          </a:ln>
          <a:effectLst/>
        </p:spPr>
        <p:txBody>
          <a:bodyPr wrap="square" rtlCol="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tr-TR" sz="2600" b="1" i="0" u="none" strike="noStrike" kern="1200" cap="none" spc="0" normalizeH="0" baseline="0" noProof="0" dirty="0">
                <a:ln>
                  <a:noFill/>
                </a:ln>
                <a:solidFill>
                  <a:srgbClr val="002060"/>
                </a:solidFill>
                <a:effectLst/>
                <a:uLnTx/>
                <a:uFillTx/>
                <a:latin typeface="Arial" charset="0"/>
                <a:ea typeface="+mn-ea"/>
                <a:cs typeface="+mn-cs"/>
              </a:rPr>
              <a:t>Nitekim 2019 yılının ilk iki ayında Türkiye’nin ham çelik üretimi önceki yıla göre %16,1 oranında düşmüştür.</a:t>
            </a:r>
          </a:p>
          <a:p>
            <a:pPr marL="0" marR="0" lvl="0" indent="0" algn="l" defTabSz="914400" rtl="0" eaLnBrk="1" fontAlgn="base" latinLnBrk="0" hangingPunct="1">
              <a:lnSpc>
                <a:spcPct val="100000"/>
              </a:lnSpc>
              <a:spcBef>
                <a:spcPct val="50000"/>
              </a:spcBef>
              <a:spcAft>
                <a:spcPct val="0"/>
              </a:spcAft>
              <a:buClrTx/>
              <a:buSzTx/>
              <a:buFontTx/>
              <a:buNone/>
              <a:tabLst/>
              <a:defRPr/>
            </a:pPr>
            <a:r>
              <a:rPr lang="tr-TR" sz="2600" b="1" dirty="0">
                <a:solidFill>
                  <a:srgbClr val="002060"/>
                </a:solidFill>
              </a:rPr>
              <a:t>Bunun sonucu Çelik sektörünün kapasite kullanım oranı %60,2 ye gerilemiş, işletmelerin Üretim maliyetlerinde artışlar meydana gelmiştir. </a:t>
            </a:r>
            <a:endParaRPr kumimoji="0" lang="tr-TR" sz="2600" b="1" i="0" u="none" strike="noStrike" kern="1200" cap="none" spc="0" normalizeH="0" baseline="0" noProof="0" dirty="0">
              <a:ln>
                <a:noFill/>
              </a:ln>
              <a:solidFill>
                <a:srgbClr val="002060"/>
              </a:solidFill>
              <a:effectLst/>
              <a:uLnTx/>
              <a:uFillTx/>
              <a:latin typeface="Arial" charset="0"/>
              <a:ea typeface="+mn-ea"/>
              <a:cs typeface="+mn-cs"/>
            </a:endParaRPr>
          </a:p>
        </p:txBody>
      </p:sp>
    </p:spTree>
    <p:extLst>
      <p:ext uri="{BB962C8B-B14F-4D97-AF65-F5344CB8AC3E}">
        <p14:creationId xmlns:p14="http://schemas.microsoft.com/office/powerpoint/2010/main" val="3655443734"/>
      </p:ext>
    </p:extLst>
  </p:cSld>
  <p:clrMapOvr>
    <a:masterClrMapping/>
  </p:clrMapOvr>
  <p:transition spd="slow"/>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Metin kutusu 2"/>
          <p:cNvSpPr txBox="1">
            <a:spLocks noChangeArrowheads="1"/>
          </p:cNvSpPr>
          <p:nvPr/>
        </p:nvSpPr>
        <p:spPr bwMode="auto">
          <a:xfrm>
            <a:off x="0" y="0"/>
            <a:ext cx="9144000" cy="708025"/>
          </a:xfrm>
          <a:prstGeom prst="rect">
            <a:avLst/>
          </a:prstGeom>
          <a:solidFill>
            <a:schemeClr val="bg1"/>
          </a:solidFill>
          <a:ln w="9525">
            <a:noFill/>
            <a:miter lim="800000"/>
            <a:headEnd/>
            <a:tailEnd/>
          </a:ln>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tr-TR" sz="40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 name="7 Dikdörtgen"/>
          <p:cNvSpPr>
            <a:spLocks noChangeArrowheads="1"/>
          </p:cNvSpPr>
          <p:nvPr/>
        </p:nvSpPr>
        <p:spPr bwMode="auto">
          <a:xfrm>
            <a:off x="1187624" y="323945"/>
            <a:ext cx="7403947" cy="646331"/>
          </a:xfrm>
          <a:prstGeom prst="rect">
            <a:avLst/>
          </a:prstGeom>
          <a:noFill/>
          <a:ln w="9525">
            <a:noFill/>
            <a:miter lim="800000"/>
            <a:headEnd/>
            <a:tailEnd/>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3600" b="1" i="0" u="none" strike="noStrike" kern="1200" cap="none" spc="0" normalizeH="0" baseline="0" noProof="0" dirty="0">
                <a:ln>
                  <a:solidFill>
                    <a:srgbClr val="000000"/>
                  </a:solidFill>
                </a:ln>
                <a:solidFill>
                  <a:srgbClr val="0000FF"/>
                </a:solidFill>
                <a:effectLst/>
                <a:uLnTx/>
                <a:uFillTx/>
                <a:latin typeface="Arial" charset="0"/>
                <a:ea typeface="+mn-ea"/>
                <a:cs typeface="+mn-cs"/>
              </a:rPr>
              <a:t>Türk Çelik Sektörü-</a:t>
            </a:r>
            <a:r>
              <a:rPr kumimoji="0" lang="tr-TR" sz="3600" b="1" i="0" u="none" strike="noStrike" kern="1200" cap="none" spc="0" normalizeH="0" baseline="0" noProof="0" dirty="0">
                <a:ln>
                  <a:solidFill>
                    <a:srgbClr val="000000"/>
                  </a:solidFill>
                </a:ln>
                <a:solidFill>
                  <a:srgbClr val="FF0000"/>
                </a:solidFill>
                <a:effectLst/>
                <a:uLnTx/>
                <a:uFillTx/>
                <a:latin typeface="Arial" charset="0"/>
                <a:ea typeface="+mn-ea"/>
                <a:cs typeface="+mn-cs"/>
              </a:rPr>
              <a:t>Tehditler</a:t>
            </a:r>
            <a:r>
              <a:rPr kumimoji="0" lang="tr-TR" sz="3600" b="1" i="0" u="none" strike="noStrike" kern="1200" cap="none" spc="0" normalizeH="0" baseline="0" noProof="0" dirty="0">
                <a:ln>
                  <a:solidFill>
                    <a:srgbClr val="000000"/>
                  </a:solidFill>
                </a:ln>
                <a:solidFill>
                  <a:srgbClr val="0000FF"/>
                </a:solidFill>
                <a:effectLst/>
                <a:uLnTx/>
                <a:uFillTx/>
                <a:latin typeface="Arial" charset="0"/>
                <a:ea typeface="+mn-ea"/>
                <a:cs typeface="+mn-cs"/>
              </a:rPr>
              <a:t> </a:t>
            </a:r>
            <a:endParaRPr kumimoji="0" lang="tr-TR" sz="3600" b="1" i="0" u="none" strike="noStrike" kern="1200" cap="none" spc="0" normalizeH="0" baseline="0" noProof="0" dirty="0">
              <a:ln>
                <a:solidFill>
                  <a:srgbClr val="000000"/>
                </a:solidFill>
              </a:ln>
              <a:solidFill>
                <a:srgbClr val="FF0000"/>
              </a:solidFill>
              <a:effectLst/>
              <a:uLnTx/>
              <a:uFillTx/>
              <a:latin typeface="Arial" charset="0"/>
              <a:ea typeface="+mn-ea"/>
              <a:cs typeface="+mn-cs"/>
            </a:endParaRPr>
          </a:p>
        </p:txBody>
      </p:sp>
      <p:pic>
        <p:nvPicPr>
          <p:cNvPr id="10" name="Resim 9" descr="D:\Users\Admin\Downloads\IMG-20180202-WA0013.jpg"/>
          <p:cNvPicPr/>
          <p:nvPr/>
        </p:nvPicPr>
        <p:blipFill>
          <a:blip r:embed="rId3">
            <a:extLst>
              <a:ext uri="{28A0092B-C50C-407E-A947-70E740481C1C}">
                <a14:useLocalDpi xmlns:a14="http://schemas.microsoft.com/office/drawing/2010/main" val="0"/>
              </a:ext>
            </a:extLst>
          </a:blip>
          <a:srcRect/>
          <a:stretch>
            <a:fillRect/>
          </a:stretch>
        </p:blipFill>
        <p:spPr bwMode="auto">
          <a:xfrm>
            <a:off x="166635" y="206376"/>
            <a:ext cx="1165005" cy="986544"/>
          </a:xfrm>
          <a:prstGeom prst="rect">
            <a:avLst/>
          </a:prstGeom>
          <a:noFill/>
          <a:ln>
            <a:noFill/>
          </a:ln>
        </p:spPr>
      </p:pic>
      <p:cxnSp>
        <p:nvCxnSpPr>
          <p:cNvPr id="11" name="Düz Bağlayıcı 10"/>
          <p:cNvCxnSpPr/>
          <p:nvPr/>
        </p:nvCxnSpPr>
        <p:spPr>
          <a:xfrm>
            <a:off x="0" y="1340768"/>
            <a:ext cx="914400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graphicFrame>
        <p:nvGraphicFramePr>
          <p:cNvPr id="8" name="Grafik 7">
            <a:extLst>
              <a:ext uri="{FF2B5EF4-FFF2-40B4-BE49-F238E27FC236}">
                <a16:creationId xmlns:a16="http://schemas.microsoft.com/office/drawing/2014/main" id="{DD40EFDF-4254-4628-B6E9-531221963B22}"/>
              </a:ext>
            </a:extLst>
          </p:cNvPr>
          <p:cNvGraphicFramePr>
            <a:graphicFrameLocks/>
          </p:cNvGraphicFramePr>
          <p:nvPr>
            <p:extLst>
              <p:ext uri="{D42A27DB-BD31-4B8C-83A1-F6EECF244321}">
                <p14:modId xmlns:p14="http://schemas.microsoft.com/office/powerpoint/2010/main" val="4014447003"/>
              </p:ext>
            </p:extLst>
          </p:nvPr>
        </p:nvGraphicFramePr>
        <p:xfrm>
          <a:off x="395536" y="1603019"/>
          <a:ext cx="8196035" cy="470629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17368069"/>
      </p:ext>
    </p:extLst>
  </p:cSld>
  <p:clrMapOvr>
    <a:masterClrMapping/>
  </p:clrMapOvr>
  <p:transition spd="slow"/>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Metin kutusu 2"/>
          <p:cNvSpPr txBox="1">
            <a:spLocks noChangeArrowheads="1"/>
          </p:cNvSpPr>
          <p:nvPr/>
        </p:nvSpPr>
        <p:spPr bwMode="auto">
          <a:xfrm>
            <a:off x="0" y="0"/>
            <a:ext cx="9144000" cy="708025"/>
          </a:xfrm>
          <a:prstGeom prst="rect">
            <a:avLst/>
          </a:prstGeom>
          <a:solidFill>
            <a:schemeClr val="bg1"/>
          </a:solidFill>
          <a:ln w="9525">
            <a:noFill/>
            <a:miter lim="800000"/>
            <a:headEnd/>
            <a:tailEnd/>
          </a:ln>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tr-TR" sz="40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 name="7 Dikdörtgen"/>
          <p:cNvSpPr>
            <a:spLocks noChangeArrowheads="1"/>
          </p:cNvSpPr>
          <p:nvPr/>
        </p:nvSpPr>
        <p:spPr bwMode="auto">
          <a:xfrm>
            <a:off x="1187624" y="323945"/>
            <a:ext cx="7403947" cy="646331"/>
          </a:xfrm>
          <a:prstGeom prst="rect">
            <a:avLst/>
          </a:prstGeom>
          <a:noFill/>
          <a:ln w="9525">
            <a:noFill/>
            <a:miter lim="800000"/>
            <a:headEnd/>
            <a:tailEnd/>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3600" b="1" i="0" u="none" strike="noStrike" kern="1200" cap="none" spc="0" normalizeH="0" baseline="0" noProof="0" dirty="0">
                <a:ln>
                  <a:solidFill>
                    <a:srgbClr val="000000"/>
                  </a:solidFill>
                </a:ln>
                <a:solidFill>
                  <a:srgbClr val="0000FF"/>
                </a:solidFill>
                <a:effectLst/>
                <a:uLnTx/>
                <a:uFillTx/>
                <a:latin typeface="Arial" charset="0"/>
                <a:ea typeface="+mn-ea"/>
                <a:cs typeface="+mn-cs"/>
              </a:rPr>
              <a:t>Türk Çelik Sektörü-</a:t>
            </a:r>
            <a:r>
              <a:rPr kumimoji="0" lang="tr-TR" sz="3600" b="1" i="0" u="none" strike="noStrike" kern="1200" cap="none" spc="0" normalizeH="0" baseline="0" noProof="0" dirty="0">
                <a:ln>
                  <a:solidFill>
                    <a:srgbClr val="000000"/>
                  </a:solidFill>
                </a:ln>
                <a:solidFill>
                  <a:srgbClr val="FF0000"/>
                </a:solidFill>
                <a:effectLst/>
                <a:uLnTx/>
                <a:uFillTx/>
                <a:latin typeface="Arial" charset="0"/>
                <a:ea typeface="+mn-ea"/>
                <a:cs typeface="+mn-cs"/>
              </a:rPr>
              <a:t>Tehditler</a:t>
            </a:r>
            <a:r>
              <a:rPr kumimoji="0" lang="tr-TR" sz="3600" b="1" i="0" u="none" strike="noStrike" kern="1200" cap="none" spc="0" normalizeH="0" baseline="0" noProof="0" dirty="0">
                <a:ln>
                  <a:solidFill>
                    <a:srgbClr val="000000"/>
                  </a:solidFill>
                </a:ln>
                <a:solidFill>
                  <a:srgbClr val="0000FF"/>
                </a:solidFill>
                <a:effectLst/>
                <a:uLnTx/>
                <a:uFillTx/>
                <a:latin typeface="Arial" charset="0"/>
                <a:ea typeface="+mn-ea"/>
                <a:cs typeface="+mn-cs"/>
              </a:rPr>
              <a:t> </a:t>
            </a:r>
            <a:endParaRPr kumimoji="0" lang="tr-TR" sz="3600" b="1" i="0" u="none" strike="noStrike" kern="1200" cap="none" spc="0" normalizeH="0" baseline="0" noProof="0" dirty="0">
              <a:ln>
                <a:solidFill>
                  <a:srgbClr val="000000"/>
                </a:solidFill>
              </a:ln>
              <a:solidFill>
                <a:srgbClr val="FF0000"/>
              </a:solidFill>
              <a:effectLst/>
              <a:uLnTx/>
              <a:uFillTx/>
              <a:latin typeface="Arial" charset="0"/>
              <a:ea typeface="+mn-ea"/>
              <a:cs typeface="+mn-cs"/>
            </a:endParaRPr>
          </a:p>
        </p:txBody>
      </p:sp>
      <p:pic>
        <p:nvPicPr>
          <p:cNvPr id="10" name="Resim 9" descr="D:\Users\Admin\Downloads\IMG-20180202-WA0013.jpg"/>
          <p:cNvPicPr/>
          <p:nvPr/>
        </p:nvPicPr>
        <p:blipFill>
          <a:blip r:embed="rId3">
            <a:extLst>
              <a:ext uri="{28A0092B-C50C-407E-A947-70E740481C1C}">
                <a14:useLocalDpi xmlns:a14="http://schemas.microsoft.com/office/drawing/2010/main" val="0"/>
              </a:ext>
            </a:extLst>
          </a:blip>
          <a:srcRect/>
          <a:stretch>
            <a:fillRect/>
          </a:stretch>
        </p:blipFill>
        <p:spPr bwMode="auto">
          <a:xfrm>
            <a:off x="166635" y="206376"/>
            <a:ext cx="1165005" cy="986544"/>
          </a:xfrm>
          <a:prstGeom prst="rect">
            <a:avLst/>
          </a:prstGeom>
          <a:noFill/>
          <a:ln>
            <a:noFill/>
          </a:ln>
        </p:spPr>
      </p:pic>
      <p:cxnSp>
        <p:nvCxnSpPr>
          <p:cNvPr id="11" name="Düz Bağlayıcı 10"/>
          <p:cNvCxnSpPr/>
          <p:nvPr/>
        </p:nvCxnSpPr>
        <p:spPr>
          <a:xfrm>
            <a:off x="0" y="1340768"/>
            <a:ext cx="914400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cx1="http://schemas.microsoft.com/office/drawing/2015/9/8/chartex">
        <mc:Choice Requires="cx1">
          <p:graphicFrame>
            <p:nvGraphicFramePr>
              <p:cNvPr id="7" name="Grafik 6">
                <a:extLst>
                  <a:ext uri="{FF2B5EF4-FFF2-40B4-BE49-F238E27FC236}">
                    <a16:creationId xmlns:a16="http://schemas.microsoft.com/office/drawing/2014/main" id="{78EBE13A-2D2A-471E-9091-9D51F5C4FFE9}"/>
                  </a:ext>
                </a:extLst>
              </p:cNvPr>
              <p:cNvGraphicFramePr/>
              <p:nvPr>
                <p:extLst>
                  <p:ext uri="{D42A27DB-BD31-4B8C-83A1-F6EECF244321}">
                    <p14:modId xmlns:p14="http://schemas.microsoft.com/office/powerpoint/2010/main" val="3829593787"/>
                  </p:ext>
                </p:extLst>
              </p:nvPr>
            </p:nvGraphicFramePr>
            <p:xfrm>
              <a:off x="467544" y="1563413"/>
              <a:ext cx="8124027" cy="4817912"/>
            </p:xfrm>
            <a:graphic>
              <a:graphicData uri="http://schemas.microsoft.com/office/drawing/2014/chartex">
                <cx:chart xmlns:cx="http://schemas.microsoft.com/office/drawing/2014/chartex" xmlns:r="http://schemas.openxmlformats.org/officeDocument/2006/relationships" r:id="rId4"/>
              </a:graphicData>
            </a:graphic>
          </p:graphicFrame>
        </mc:Choice>
        <mc:Fallback xmlns="">
          <p:pic>
            <p:nvPicPr>
              <p:cNvPr id="7" name="Grafik 6">
                <a:extLst>
                  <a:ext uri="{FF2B5EF4-FFF2-40B4-BE49-F238E27FC236}">
                    <a16:creationId xmlns:a16="http://schemas.microsoft.com/office/drawing/2014/main" id="{78EBE13A-2D2A-471E-9091-9D51F5C4FFE9}"/>
                  </a:ext>
                </a:extLst>
              </p:cNvPr>
              <p:cNvPicPr>
                <a:picLocks noGrp="1" noRot="1" noChangeAspect="1" noMove="1" noResize="1" noEditPoints="1" noAdjustHandles="1" noChangeArrowheads="1" noChangeShapeType="1"/>
              </p:cNvPicPr>
              <p:nvPr/>
            </p:nvPicPr>
            <p:blipFill>
              <a:blip r:embed="rId5"/>
              <a:stretch>
                <a:fillRect/>
              </a:stretch>
            </p:blipFill>
            <p:spPr>
              <a:xfrm>
                <a:off x="467544" y="1563413"/>
                <a:ext cx="8124027" cy="4817912"/>
              </a:xfrm>
              <a:prstGeom prst="rect">
                <a:avLst/>
              </a:prstGeom>
            </p:spPr>
          </p:pic>
        </mc:Fallback>
      </mc:AlternateContent>
    </p:spTree>
    <p:extLst>
      <p:ext uri="{BB962C8B-B14F-4D97-AF65-F5344CB8AC3E}">
        <p14:creationId xmlns:p14="http://schemas.microsoft.com/office/powerpoint/2010/main" val="1662710036"/>
      </p:ext>
    </p:extLst>
  </p:cSld>
  <p:clrMapOvr>
    <a:masterClrMapping/>
  </p:clrMapOvr>
  <p:transition spd="slow"/>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Metin kutusu 2"/>
          <p:cNvSpPr txBox="1">
            <a:spLocks noChangeArrowheads="1"/>
          </p:cNvSpPr>
          <p:nvPr/>
        </p:nvSpPr>
        <p:spPr bwMode="auto">
          <a:xfrm>
            <a:off x="0" y="0"/>
            <a:ext cx="9144000" cy="708025"/>
          </a:xfrm>
          <a:prstGeom prst="rect">
            <a:avLst/>
          </a:prstGeom>
          <a:solidFill>
            <a:schemeClr val="bg1"/>
          </a:solidFill>
          <a:ln w="9525">
            <a:noFill/>
            <a:miter lim="800000"/>
            <a:headEnd/>
            <a:tailEnd/>
          </a:ln>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tr-TR" sz="40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 name="7 Dikdörtgen"/>
          <p:cNvSpPr>
            <a:spLocks noChangeArrowheads="1"/>
          </p:cNvSpPr>
          <p:nvPr/>
        </p:nvSpPr>
        <p:spPr bwMode="auto">
          <a:xfrm>
            <a:off x="1187624" y="323945"/>
            <a:ext cx="7403947" cy="646331"/>
          </a:xfrm>
          <a:prstGeom prst="rect">
            <a:avLst/>
          </a:prstGeom>
          <a:noFill/>
          <a:ln w="9525">
            <a:noFill/>
            <a:miter lim="800000"/>
            <a:headEnd/>
            <a:tailEnd/>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3600" b="1" i="0" u="none" strike="noStrike" kern="1200" cap="none" spc="0" normalizeH="0" baseline="0" noProof="0" dirty="0">
                <a:ln>
                  <a:solidFill>
                    <a:srgbClr val="000000"/>
                  </a:solidFill>
                </a:ln>
                <a:solidFill>
                  <a:srgbClr val="0000FF"/>
                </a:solidFill>
                <a:effectLst/>
                <a:uLnTx/>
                <a:uFillTx/>
                <a:latin typeface="Arial" charset="0"/>
                <a:ea typeface="+mn-ea"/>
                <a:cs typeface="+mn-cs"/>
              </a:rPr>
              <a:t>Türk Çelik Sektörü-</a:t>
            </a:r>
            <a:r>
              <a:rPr kumimoji="0" lang="tr-TR" sz="3600" b="1" i="0" u="none" strike="noStrike" kern="1200" cap="none" spc="0" normalizeH="0" baseline="0" noProof="0" dirty="0">
                <a:ln>
                  <a:solidFill>
                    <a:srgbClr val="000000"/>
                  </a:solidFill>
                </a:ln>
                <a:solidFill>
                  <a:srgbClr val="FF0000"/>
                </a:solidFill>
                <a:effectLst/>
                <a:uLnTx/>
                <a:uFillTx/>
                <a:latin typeface="Arial" charset="0"/>
                <a:ea typeface="+mn-ea"/>
                <a:cs typeface="+mn-cs"/>
              </a:rPr>
              <a:t>Tehditler</a:t>
            </a:r>
            <a:r>
              <a:rPr kumimoji="0" lang="tr-TR" sz="3600" b="1" i="0" u="none" strike="noStrike" kern="1200" cap="none" spc="0" normalizeH="0" baseline="0" noProof="0" dirty="0">
                <a:ln>
                  <a:solidFill>
                    <a:srgbClr val="000000"/>
                  </a:solidFill>
                </a:ln>
                <a:solidFill>
                  <a:srgbClr val="0000FF"/>
                </a:solidFill>
                <a:effectLst/>
                <a:uLnTx/>
                <a:uFillTx/>
                <a:latin typeface="Arial" charset="0"/>
                <a:ea typeface="+mn-ea"/>
                <a:cs typeface="+mn-cs"/>
              </a:rPr>
              <a:t> </a:t>
            </a:r>
            <a:endParaRPr kumimoji="0" lang="tr-TR" sz="3600" b="1" i="0" u="none" strike="noStrike" kern="1200" cap="none" spc="0" normalizeH="0" baseline="0" noProof="0" dirty="0">
              <a:ln>
                <a:solidFill>
                  <a:srgbClr val="000000"/>
                </a:solidFill>
              </a:ln>
              <a:solidFill>
                <a:srgbClr val="FF0000"/>
              </a:solidFill>
              <a:effectLst/>
              <a:uLnTx/>
              <a:uFillTx/>
              <a:latin typeface="Arial" charset="0"/>
              <a:ea typeface="+mn-ea"/>
              <a:cs typeface="+mn-cs"/>
            </a:endParaRPr>
          </a:p>
        </p:txBody>
      </p:sp>
      <p:pic>
        <p:nvPicPr>
          <p:cNvPr id="10" name="Resim 9" descr="D:\Users\Admin\Downloads\IMG-20180202-WA0013.jpg"/>
          <p:cNvPicPr/>
          <p:nvPr/>
        </p:nvPicPr>
        <p:blipFill>
          <a:blip r:embed="rId3">
            <a:extLst>
              <a:ext uri="{28A0092B-C50C-407E-A947-70E740481C1C}">
                <a14:useLocalDpi xmlns:a14="http://schemas.microsoft.com/office/drawing/2010/main" val="0"/>
              </a:ext>
            </a:extLst>
          </a:blip>
          <a:srcRect/>
          <a:stretch>
            <a:fillRect/>
          </a:stretch>
        </p:blipFill>
        <p:spPr bwMode="auto">
          <a:xfrm>
            <a:off x="166635" y="206376"/>
            <a:ext cx="1165005" cy="986544"/>
          </a:xfrm>
          <a:prstGeom prst="rect">
            <a:avLst/>
          </a:prstGeom>
          <a:noFill/>
          <a:ln>
            <a:noFill/>
          </a:ln>
        </p:spPr>
      </p:pic>
      <p:cxnSp>
        <p:nvCxnSpPr>
          <p:cNvPr id="11" name="Düz Bağlayıcı 10"/>
          <p:cNvCxnSpPr/>
          <p:nvPr/>
        </p:nvCxnSpPr>
        <p:spPr>
          <a:xfrm>
            <a:off x="0" y="1340768"/>
            <a:ext cx="914400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4" name="Metin kutusu 3"/>
          <p:cNvSpPr txBox="1"/>
          <p:nvPr/>
        </p:nvSpPr>
        <p:spPr bwMode="auto">
          <a:xfrm>
            <a:off x="539552" y="1563412"/>
            <a:ext cx="7776864" cy="584775"/>
          </a:xfrm>
          <a:prstGeom prst="rect">
            <a:avLst/>
          </a:prstGeom>
          <a:noFill/>
          <a:ln w="9525">
            <a:noFill/>
            <a:miter lim="800000"/>
            <a:headEnd/>
            <a:tailEnd/>
          </a:ln>
          <a:effectLst/>
        </p:spPr>
        <p:txBody>
          <a:bodyPr wrap="square" rtlCol="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tr-TR" sz="3200" b="1" i="0" u="none" strike="noStrike" kern="1200" cap="none" spc="0" normalizeH="0" baseline="0" noProof="0" dirty="0">
                <a:ln>
                  <a:solidFill>
                    <a:srgbClr val="000000"/>
                  </a:solidFill>
                </a:ln>
                <a:solidFill>
                  <a:srgbClr val="FF0000"/>
                </a:solidFill>
                <a:effectLst/>
                <a:uLnTx/>
                <a:uFillTx/>
                <a:latin typeface="Arial" charset="0"/>
                <a:ea typeface="+mn-ea"/>
                <a:cs typeface="+mn-cs"/>
              </a:rPr>
              <a:t>İran’ın Gelişen Çelik Sektörü</a:t>
            </a:r>
            <a:r>
              <a:rPr kumimoji="0" lang="tr-TR" sz="3000" b="1" i="0" u="none" strike="noStrike" kern="1200" cap="none" spc="0" normalizeH="0" baseline="0" noProof="0" dirty="0">
                <a:ln>
                  <a:noFill/>
                </a:ln>
                <a:solidFill>
                  <a:srgbClr val="C00000"/>
                </a:solidFill>
                <a:effectLst/>
                <a:uLnTx/>
                <a:uFillTx/>
                <a:latin typeface="Arial" charset="0"/>
                <a:ea typeface="+mn-ea"/>
                <a:cs typeface="+mn-cs"/>
              </a:rPr>
              <a:t>:</a:t>
            </a:r>
          </a:p>
        </p:txBody>
      </p:sp>
      <p:sp>
        <p:nvSpPr>
          <p:cNvPr id="5" name="Metin kutusu 4"/>
          <p:cNvSpPr txBox="1"/>
          <p:nvPr/>
        </p:nvSpPr>
        <p:spPr bwMode="auto">
          <a:xfrm>
            <a:off x="539552" y="2119783"/>
            <a:ext cx="7560840" cy="4293483"/>
          </a:xfrm>
          <a:prstGeom prst="rect">
            <a:avLst/>
          </a:prstGeom>
          <a:noFill/>
          <a:ln w="9525">
            <a:noFill/>
            <a:miter lim="800000"/>
            <a:headEnd/>
            <a:tailEnd/>
          </a:ln>
          <a:effectLst/>
        </p:spPr>
        <p:txBody>
          <a:bodyPr wrap="square" rtlCol="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tr-TR" sz="2600" b="1" i="0" u="none" strike="noStrike" kern="1200" cap="none" spc="0" normalizeH="0" baseline="0" noProof="0" dirty="0">
                <a:ln>
                  <a:noFill/>
                </a:ln>
                <a:solidFill>
                  <a:srgbClr val="002060"/>
                </a:solidFill>
                <a:effectLst/>
                <a:uLnTx/>
                <a:uFillTx/>
                <a:latin typeface="Arial" charset="0"/>
                <a:ea typeface="+mn-ea"/>
                <a:cs typeface="+mn-cs"/>
              </a:rPr>
              <a:t>İran 2008 yılında Dünya Ham Çelik Üretiminde 9,9 milyon ton ile 17’nci sıra iken, 2018 yılında 25,0 milyon Ton ile 10’ncu sıraya kadar yükselmiştir.</a:t>
            </a:r>
          </a:p>
          <a:p>
            <a:pPr marL="0" marR="0" lvl="0" indent="0" algn="l" defTabSz="914400" rtl="0" eaLnBrk="1" fontAlgn="base" latinLnBrk="0" hangingPunct="1">
              <a:lnSpc>
                <a:spcPct val="100000"/>
              </a:lnSpc>
              <a:spcBef>
                <a:spcPct val="50000"/>
              </a:spcBef>
              <a:spcAft>
                <a:spcPct val="0"/>
              </a:spcAft>
              <a:buClrTx/>
              <a:buSzTx/>
              <a:buFontTx/>
              <a:buNone/>
              <a:tabLst/>
              <a:defRPr/>
            </a:pPr>
            <a:r>
              <a:rPr lang="tr-TR" sz="2600" b="1" dirty="0">
                <a:solidFill>
                  <a:srgbClr val="002060"/>
                </a:solidFill>
              </a:rPr>
              <a:t>Bu durum Türk Çelik Sektörü ve Türk Çelik İhracatçıları açısından aynı bölgenin ülkeleri olması ve aynı pazarlarda rekabet etmeleri nedeniyle önümüzdeki dönemler açısından çelik sektörümüz açısından tehdit olarak algılanmaktadır.</a:t>
            </a:r>
            <a:r>
              <a:rPr kumimoji="0" lang="tr-TR" sz="2600" b="1" i="0" u="none" strike="noStrike" kern="1200" cap="none" spc="0" normalizeH="0" baseline="0" noProof="0" dirty="0">
                <a:ln>
                  <a:noFill/>
                </a:ln>
                <a:solidFill>
                  <a:srgbClr val="002060"/>
                </a:solidFill>
                <a:effectLst/>
                <a:uLnTx/>
                <a:uFillTx/>
                <a:latin typeface="Arial" charset="0"/>
                <a:ea typeface="+mn-ea"/>
                <a:cs typeface="+mn-cs"/>
              </a:rPr>
              <a:t> </a:t>
            </a:r>
          </a:p>
        </p:txBody>
      </p:sp>
    </p:spTree>
    <p:extLst>
      <p:ext uri="{BB962C8B-B14F-4D97-AF65-F5344CB8AC3E}">
        <p14:creationId xmlns:p14="http://schemas.microsoft.com/office/powerpoint/2010/main" val="3178141765"/>
      </p:ext>
    </p:extLst>
  </p:cSld>
  <p:clrMapOvr>
    <a:masterClrMapping/>
  </p:clrMapOvr>
  <p:transition spd="slow"/>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Metin kutusu 2"/>
          <p:cNvSpPr txBox="1">
            <a:spLocks noChangeArrowheads="1"/>
          </p:cNvSpPr>
          <p:nvPr/>
        </p:nvSpPr>
        <p:spPr bwMode="auto">
          <a:xfrm>
            <a:off x="0" y="0"/>
            <a:ext cx="9144000" cy="708025"/>
          </a:xfrm>
          <a:prstGeom prst="rect">
            <a:avLst/>
          </a:prstGeom>
          <a:solidFill>
            <a:schemeClr val="bg1"/>
          </a:solidFill>
          <a:ln w="9525">
            <a:noFill/>
            <a:miter lim="800000"/>
            <a:headEnd/>
            <a:tailEnd/>
          </a:ln>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tr-TR" sz="40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 name="7 Dikdörtgen"/>
          <p:cNvSpPr>
            <a:spLocks noChangeArrowheads="1"/>
          </p:cNvSpPr>
          <p:nvPr/>
        </p:nvSpPr>
        <p:spPr bwMode="auto">
          <a:xfrm>
            <a:off x="1057501" y="272842"/>
            <a:ext cx="8123011" cy="707886"/>
          </a:xfrm>
          <a:prstGeom prst="rect">
            <a:avLst/>
          </a:prstGeom>
          <a:noFill/>
          <a:ln w="9525">
            <a:noFill/>
            <a:miter lim="800000"/>
            <a:headEnd/>
            <a:tailEnd/>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4000" b="1" i="0" u="none" strike="noStrike" kern="1200" cap="none" spc="0" normalizeH="0" baseline="0" noProof="0" dirty="0">
                <a:ln>
                  <a:solidFill>
                    <a:srgbClr val="000000"/>
                  </a:solidFill>
                </a:ln>
                <a:solidFill>
                  <a:srgbClr val="0000FF"/>
                </a:solidFill>
                <a:effectLst/>
                <a:uLnTx/>
                <a:uFillTx/>
                <a:latin typeface="Arial" charset="0"/>
                <a:ea typeface="+mn-ea"/>
                <a:cs typeface="+mn-cs"/>
              </a:rPr>
              <a:t>Global Çelik Sektörü-İran Üretim</a:t>
            </a:r>
          </a:p>
        </p:txBody>
      </p:sp>
      <p:pic>
        <p:nvPicPr>
          <p:cNvPr id="10" name="Resim 9" descr="D:\Users\Admin\Downloads\IMG-20180202-WA0013.jpg"/>
          <p:cNvPicPr/>
          <p:nvPr/>
        </p:nvPicPr>
        <p:blipFill>
          <a:blip r:embed="rId3">
            <a:extLst>
              <a:ext uri="{28A0092B-C50C-407E-A947-70E740481C1C}">
                <a14:useLocalDpi xmlns:a14="http://schemas.microsoft.com/office/drawing/2010/main" val="0"/>
              </a:ext>
            </a:extLst>
          </a:blip>
          <a:srcRect/>
          <a:stretch>
            <a:fillRect/>
          </a:stretch>
        </p:blipFill>
        <p:spPr bwMode="auto">
          <a:xfrm>
            <a:off x="35496" y="206376"/>
            <a:ext cx="1165005" cy="986544"/>
          </a:xfrm>
          <a:prstGeom prst="rect">
            <a:avLst/>
          </a:prstGeom>
          <a:noFill/>
          <a:ln>
            <a:noFill/>
          </a:ln>
        </p:spPr>
      </p:pic>
      <p:cxnSp>
        <p:nvCxnSpPr>
          <p:cNvPr id="11" name="Düz Bağlayıcı 10"/>
          <p:cNvCxnSpPr/>
          <p:nvPr/>
        </p:nvCxnSpPr>
        <p:spPr>
          <a:xfrm flipV="1">
            <a:off x="0" y="1273496"/>
            <a:ext cx="9144000" cy="67272"/>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7" name="Alt Başlık 5">
            <a:extLst>
              <a:ext uri="{FF2B5EF4-FFF2-40B4-BE49-F238E27FC236}">
                <a16:creationId xmlns:a16="http://schemas.microsoft.com/office/drawing/2014/main" id="{ABDB135F-2515-45EF-BD69-38ED0EDC8D22}"/>
              </a:ext>
            </a:extLst>
          </p:cNvPr>
          <p:cNvSpPr txBox="1">
            <a:spLocks/>
          </p:cNvSpPr>
          <p:nvPr/>
        </p:nvSpPr>
        <p:spPr bwMode="auto">
          <a:xfrm>
            <a:off x="679375" y="1552154"/>
            <a:ext cx="7785250" cy="94547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0" indent="0" algn="ctr" rtl="0" fontAlgn="base">
              <a:spcBef>
                <a:spcPct val="20000"/>
              </a:spcBef>
              <a:spcAft>
                <a:spcPct val="0"/>
              </a:spcAft>
              <a:buNone/>
              <a:defRPr sz="3200">
                <a:solidFill>
                  <a:schemeClr val="tx1"/>
                </a:solidFill>
                <a:latin typeface="+mn-lt"/>
                <a:ea typeface="+mn-ea"/>
                <a:cs typeface="+mn-cs"/>
              </a:defRPr>
            </a:lvl1pPr>
            <a:lvl2pPr marL="457200" indent="0" algn="ctr" rtl="0" fontAlgn="base">
              <a:spcBef>
                <a:spcPct val="20000"/>
              </a:spcBef>
              <a:spcAft>
                <a:spcPct val="0"/>
              </a:spcAft>
              <a:buNone/>
              <a:defRPr sz="2800">
                <a:solidFill>
                  <a:schemeClr val="tx1"/>
                </a:solidFill>
                <a:latin typeface="+mn-lt"/>
              </a:defRPr>
            </a:lvl2pPr>
            <a:lvl3pPr marL="914400" indent="0" algn="ctr" rtl="0" fontAlgn="base">
              <a:spcBef>
                <a:spcPct val="20000"/>
              </a:spcBef>
              <a:spcAft>
                <a:spcPct val="0"/>
              </a:spcAft>
              <a:buNone/>
              <a:defRPr sz="2400">
                <a:solidFill>
                  <a:schemeClr val="tx1"/>
                </a:solidFill>
                <a:latin typeface="+mn-lt"/>
              </a:defRPr>
            </a:lvl3pPr>
            <a:lvl4pPr marL="1371600" indent="0" algn="ctr" rtl="0" fontAlgn="base">
              <a:spcBef>
                <a:spcPct val="20000"/>
              </a:spcBef>
              <a:spcAft>
                <a:spcPct val="0"/>
              </a:spcAft>
              <a:buNone/>
              <a:defRPr sz="2000">
                <a:solidFill>
                  <a:schemeClr val="tx1"/>
                </a:solidFill>
                <a:latin typeface="+mn-lt"/>
              </a:defRPr>
            </a:lvl4pPr>
            <a:lvl5pPr marL="1828800" indent="0" algn="ctr" rtl="0" fontAlgn="base">
              <a:spcBef>
                <a:spcPct val="20000"/>
              </a:spcBef>
              <a:spcAft>
                <a:spcPct val="0"/>
              </a:spcAft>
              <a:buNone/>
              <a:defRPr sz="2000">
                <a:solidFill>
                  <a:schemeClr val="tx1"/>
                </a:solidFill>
                <a:latin typeface="+mn-lt"/>
              </a:defRPr>
            </a:lvl5pPr>
            <a:lvl6pPr marL="2286000" indent="0" algn="ctr" rtl="0" fontAlgn="base">
              <a:spcBef>
                <a:spcPct val="20000"/>
              </a:spcBef>
              <a:spcAft>
                <a:spcPct val="0"/>
              </a:spcAft>
              <a:buNone/>
              <a:defRPr sz="2000">
                <a:solidFill>
                  <a:schemeClr val="tx1"/>
                </a:solidFill>
                <a:latin typeface="+mn-lt"/>
              </a:defRPr>
            </a:lvl6pPr>
            <a:lvl7pPr marL="2743200" indent="0" algn="ctr" rtl="0" fontAlgn="base">
              <a:spcBef>
                <a:spcPct val="20000"/>
              </a:spcBef>
              <a:spcAft>
                <a:spcPct val="0"/>
              </a:spcAft>
              <a:buNone/>
              <a:defRPr sz="2000">
                <a:solidFill>
                  <a:schemeClr val="tx1"/>
                </a:solidFill>
                <a:latin typeface="+mn-lt"/>
              </a:defRPr>
            </a:lvl7pPr>
            <a:lvl8pPr marL="3200400" indent="0" algn="ctr" rtl="0" fontAlgn="base">
              <a:spcBef>
                <a:spcPct val="20000"/>
              </a:spcBef>
              <a:spcAft>
                <a:spcPct val="0"/>
              </a:spcAft>
              <a:buNone/>
              <a:defRPr sz="2000">
                <a:solidFill>
                  <a:schemeClr val="tx1"/>
                </a:solidFill>
                <a:latin typeface="+mn-lt"/>
              </a:defRPr>
            </a:lvl8pPr>
            <a:lvl9pPr marL="3657600" indent="0" algn="ctr" rtl="0" fontAlgn="base">
              <a:spcBef>
                <a:spcPct val="20000"/>
              </a:spcBef>
              <a:spcAft>
                <a:spcPct val="0"/>
              </a:spcAft>
              <a:buNone/>
              <a:defRPr sz="2000">
                <a:solidFill>
                  <a:schemeClr val="tx1"/>
                </a:solidFill>
                <a:latin typeface="+mn-lt"/>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tr-TR" sz="2400" b="1" i="0" u="none" strike="noStrike" kern="0" cap="none" spc="0" normalizeH="0" baseline="0" noProof="0" dirty="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Türkiye ve İran’ın Yıllar İtibariyle Ham Çelik Üretim Mukayesesi; </a:t>
            </a:r>
            <a:endParaRPr kumimoji="0" lang="tr-TR" sz="2000" b="1" i="0" u="none" strike="noStrike" kern="0" cap="none" spc="0" normalizeH="0" baseline="0" noProof="0" dirty="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endParaRPr>
          </a:p>
        </p:txBody>
      </p:sp>
      <p:graphicFrame>
        <p:nvGraphicFramePr>
          <p:cNvPr id="9" name="Grafik 8">
            <a:extLst>
              <a:ext uri="{FF2B5EF4-FFF2-40B4-BE49-F238E27FC236}">
                <a16:creationId xmlns:a16="http://schemas.microsoft.com/office/drawing/2014/main" id="{358B3EED-5B12-4933-AE8D-8845C79836C0}"/>
              </a:ext>
            </a:extLst>
          </p:cNvPr>
          <p:cNvGraphicFramePr>
            <a:graphicFrameLocks/>
          </p:cNvGraphicFramePr>
          <p:nvPr>
            <p:extLst/>
          </p:nvPr>
        </p:nvGraphicFramePr>
        <p:xfrm>
          <a:off x="539552" y="2497632"/>
          <a:ext cx="8052019" cy="3955704"/>
        </p:xfrm>
        <a:graphic>
          <a:graphicData uri="http://schemas.openxmlformats.org/drawingml/2006/chart">
            <c:chart xmlns:c="http://schemas.openxmlformats.org/drawingml/2006/chart" xmlns:r="http://schemas.openxmlformats.org/officeDocument/2006/relationships" r:id="rId4"/>
          </a:graphicData>
        </a:graphic>
      </p:graphicFrame>
      <p:pic>
        <p:nvPicPr>
          <p:cNvPr id="3" name="Resim 2">
            <a:extLst>
              <a:ext uri="{FF2B5EF4-FFF2-40B4-BE49-F238E27FC236}">
                <a16:creationId xmlns:a16="http://schemas.microsoft.com/office/drawing/2014/main" id="{FA8C8885-4BDE-49D4-AC96-23BEF6589913}"/>
              </a:ext>
            </a:extLst>
          </p:cNvPr>
          <p:cNvPicPr>
            <a:picLocks noChangeAspect="1"/>
          </p:cNvPicPr>
          <p:nvPr/>
        </p:nvPicPr>
        <p:blipFill>
          <a:blip r:embed="rId5"/>
          <a:stretch>
            <a:fillRect/>
          </a:stretch>
        </p:blipFill>
        <p:spPr>
          <a:xfrm>
            <a:off x="539552" y="6452530"/>
            <a:ext cx="2231329" cy="432854"/>
          </a:xfrm>
          <a:prstGeom prst="rect">
            <a:avLst/>
          </a:prstGeom>
        </p:spPr>
      </p:pic>
    </p:spTree>
    <p:extLst>
      <p:ext uri="{BB962C8B-B14F-4D97-AF65-F5344CB8AC3E}">
        <p14:creationId xmlns:p14="http://schemas.microsoft.com/office/powerpoint/2010/main" val="3625923398"/>
      </p:ext>
    </p:extLst>
  </p:cSld>
  <p:clrMapOvr>
    <a:masterClrMapping/>
  </p:clrMapOvr>
  <p:transition spd="slow"/>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Metin kutusu 2"/>
          <p:cNvSpPr txBox="1">
            <a:spLocks noChangeArrowheads="1"/>
          </p:cNvSpPr>
          <p:nvPr/>
        </p:nvSpPr>
        <p:spPr bwMode="auto">
          <a:xfrm>
            <a:off x="0" y="0"/>
            <a:ext cx="9144000" cy="708025"/>
          </a:xfrm>
          <a:prstGeom prst="rect">
            <a:avLst/>
          </a:prstGeom>
          <a:solidFill>
            <a:schemeClr val="bg1"/>
          </a:solidFill>
          <a:ln w="9525">
            <a:noFill/>
            <a:miter lim="800000"/>
            <a:headEnd/>
            <a:tailEnd/>
          </a:ln>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tr-TR" sz="40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 name="7 Dikdörtgen"/>
          <p:cNvSpPr>
            <a:spLocks noChangeArrowheads="1"/>
          </p:cNvSpPr>
          <p:nvPr/>
        </p:nvSpPr>
        <p:spPr bwMode="auto">
          <a:xfrm>
            <a:off x="1187624" y="116632"/>
            <a:ext cx="7403947" cy="1200329"/>
          </a:xfrm>
          <a:prstGeom prst="rect">
            <a:avLst/>
          </a:prstGeom>
          <a:noFill/>
          <a:ln w="9525">
            <a:noFill/>
            <a:miter lim="800000"/>
            <a:headEnd/>
            <a:tailEnd/>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3600" b="1" i="0" u="none" strike="noStrike" kern="1200" cap="none" spc="0" normalizeH="0" baseline="0" noProof="0" dirty="0">
                <a:ln>
                  <a:solidFill>
                    <a:srgbClr val="000000"/>
                  </a:solidFill>
                </a:ln>
                <a:solidFill>
                  <a:srgbClr val="0000FF"/>
                </a:solidFill>
                <a:effectLst/>
                <a:uLnTx/>
                <a:uFillTx/>
                <a:latin typeface="Arial" charset="0"/>
                <a:ea typeface="+mn-ea"/>
                <a:cs typeface="+mn-cs"/>
              </a:rPr>
              <a:t>Türk Çelik Sektörü-</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3600" b="1" i="0" u="none" strike="noStrike" kern="1200" cap="none" spc="0" normalizeH="0" baseline="0" noProof="0" dirty="0">
                <a:ln>
                  <a:solidFill>
                    <a:srgbClr val="000000"/>
                  </a:solidFill>
                </a:ln>
                <a:solidFill>
                  <a:srgbClr val="FF0000"/>
                </a:solidFill>
                <a:effectLst/>
                <a:uLnTx/>
                <a:uFillTx/>
                <a:latin typeface="Arial" charset="0"/>
                <a:ea typeface="+mn-ea"/>
                <a:cs typeface="+mn-cs"/>
              </a:rPr>
              <a:t>Tehditler-Fırsatlar</a:t>
            </a:r>
            <a:r>
              <a:rPr kumimoji="0" lang="tr-TR" sz="3600" b="1" i="0" u="none" strike="noStrike" kern="1200" cap="none" spc="0" normalizeH="0" baseline="0" noProof="0" dirty="0">
                <a:ln>
                  <a:solidFill>
                    <a:srgbClr val="000000"/>
                  </a:solidFill>
                </a:ln>
                <a:solidFill>
                  <a:srgbClr val="0000FF"/>
                </a:solidFill>
                <a:effectLst/>
                <a:uLnTx/>
                <a:uFillTx/>
                <a:latin typeface="Arial" charset="0"/>
                <a:ea typeface="+mn-ea"/>
                <a:cs typeface="+mn-cs"/>
              </a:rPr>
              <a:t> </a:t>
            </a:r>
            <a:endParaRPr kumimoji="0" lang="tr-TR" sz="3600" b="1" i="0" u="none" strike="noStrike" kern="1200" cap="none" spc="0" normalizeH="0" baseline="0" noProof="0" dirty="0">
              <a:ln>
                <a:solidFill>
                  <a:srgbClr val="000000"/>
                </a:solidFill>
              </a:ln>
              <a:solidFill>
                <a:srgbClr val="FF0000"/>
              </a:solidFill>
              <a:effectLst/>
              <a:uLnTx/>
              <a:uFillTx/>
              <a:latin typeface="Arial" charset="0"/>
              <a:ea typeface="+mn-ea"/>
              <a:cs typeface="+mn-cs"/>
            </a:endParaRPr>
          </a:p>
        </p:txBody>
      </p:sp>
      <p:pic>
        <p:nvPicPr>
          <p:cNvPr id="10" name="Resim 9" descr="D:\Users\Admin\Downloads\IMG-20180202-WA0013.jpg"/>
          <p:cNvPicPr/>
          <p:nvPr/>
        </p:nvPicPr>
        <p:blipFill>
          <a:blip r:embed="rId3">
            <a:extLst>
              <a:ext uri="{28A0092B-C50C-407E-A947-70E740481C1C}">
                <a14:useLocalDpi xmlns:a14="http://schemas.microsoft.com/office/drawing/2010/main" val="0"/>
              </a:ext>
            </a:extLst>
          </a:blip>
          <a:srcRect/>
          <a:stretch>
            <a:fillRect/>
          </a:stretch>
        </p:blipFill>
        <p:spPr bwMode="auto">
          <a:xfrm>
            <a:off x="166635" y="206376"/>
            <a:ext cx="1165005" cy="986544"/>
          </a:xfrm>
          <a:prstGeom prst="rect">
            <a:avLst/>
          </a:prstGeom>
          <a:noFill/>
          <a:ln>
            <a:noFill/>
          </a:ln>
        </p:spPr>
      </p:pic>
      <p:cxnSp>
        <p:nvCxnSpPr>
          <p:cNvPr id="11" name="Düz Bağlayıcı 10"/>
          <p:cNvCxnSpPr/>
          <p:nvPr/>
        </p:nvCxnSpPr>
        <p:spPr>
          <a:xfrm>
            <a:off x="0" y="1340768"/>
            <a:ext cx="914400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4" name="Metin kutusu 3"/>
          <p:cNvSpPr txBox="1"/>
          <p:nvPr/>
        </p:nvSpPr>
        <p:spPr bwMode="auto">
          <a:xfrm>
            <a:off x="539552" y="1412776"/>
            <a:ext cx="7848871" cy="584775"/>
          </a:xfrm>
          <a:prstGeom prst="rect">
            <a:avLst/>
          </a:prstGeom>
          <a:noFill/>
          <a:ln w="9525">
            <a:noFill/>
            <a:miter lim="800000"/>
            <a:headEnd/>
            <a:tailEnd/>
          </a:ln>
          <a:effectLst/>
        </p:spPr>
        <p:txBody>
          <a:bodyPr wrap="square" rtlCol="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tr-TR" sz="3200" b="1" i="0" u="none" strike="noStrike" kern="1200" cap="none" spc="0" normalizeH="0" baseline="0" noProof="0" dirty="0">
                <a:ln>
                  <a:solidFill>
                    <a:srgbClr val="000000"/>
                  </a:solidFill>
                </a:ln>
                <a:solidFill>
                  <a:srgbClr val="FF0000"/>
                </a:solidFill>
                <a:effectLst/>
                <a:uLnTx/>
                <a:uFillTx/>
                <a:latin typeface="Arial" charset="0"/>
                <a:ea typeface="+mn-ea"/>
                <a:cs typeface="+mn-cs"/>
              </a:rPr>
              <a:t>Yatırım Ortamının Bozulması</a:t>
            </a:r>
            <a:r>
              <a:rPr kumimoji="0" lang="tr-TR" sz="3000" b="1" i="0" u="none" strike="noStrike" kern="1200" cap="none" spc="0" normalizeH="0" baseline="0" noProof="0" dirty="0">
                <a:ln>
                  <a:noFill/>
                </a:ln>
                <a:solidFill>
                  <a:srgbClr val="C00000"/>
                </a:solidFill>
                <a:effectLst/>
                <a:uLnTx/>
                <a:uFillTx/>
                <a:latin typeface="Arial" charset="0"/>
                <a:ea typeface="+mn-ea"/>
                <a:cs typeface="+mn-cs"/>
              </a:rPr>
              <a:t>:</a:t>
            </a:r>
          </a:p>
        </p:txBody>
      </p:sp>
      <p:sp>
        <p:nvSpPr>
          <p:cNvPr id="5" name="Metin kutusu 4"/>
          <p:cNvSpPr txBox="1"/>
          <p:nvPr/>
        </p:nvSpPr>
        <p:spPr bwMode="auto">
          <a:xfrm>
            <a:off x="539552" y="1988840"/>
            <a:ext cx="7560840" cy="4493538"/>
          </a:xfrm>
          <a:prstGeom prst="rect">
            <a:avLst/>
          </a:prstGeom>
          <a:noFill/>
          <a:ln w="9525">
            <a:noFill/>
            <a:miter lim="800000"/>
            <a:headEnd/>
            <a:tailEnd/>
          </a:ln>
          <a:effectLst/>
        </p:spPr>
        <p:txBody>
          <a:bodyPr wrap="square" rtlCol="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tr-TR" sz="2600" b="1" i="0" u="none" strike="noStrike" kern="1200" cap="none" spc="0" normalizeH="0" baseline="0" noProof="0" dirty="0">
                <a:ln>
                  <a:noFill/>
                </a:ln>
                <a:solidFill>
                  <a:srgbClr val="002060"/>
                </a:solidFill>
                <a:effectLst/>
                <a:uLnTx/>
                <a:uFillTx/>
                <a:latin typeface="Arial" charset="0"/>
                <a:ea typeface="+mn-ea"/>
                <a:cs typeface="+mn-cs"/>
              </a:rPr>
              <a:t>Çelik sektörü kendini dinamik tutmak ve bunu sağlamak için üretim yaparken her zaman yatırım ayağını düşünmek zorundadır. Aksi takdirde sektör rekabet gücünü kaybetmeye başlar. </a:t>
            </a:r>
            <a:r>
              <a:rPr lang="tr-TR" sz="2600" b="1" dirty="0">
                <a:solidFill>
                  <a:srgbClr val="002060"/>
                </a:solidFill>
              </a:rPr>
              <a:t>Yatırım deyince yerli kaynaklar yanı sıra yabancı kaynak ihtiyacımızı göz ardı edemeyiz. Yerli ve uluslararası yatırımcılar açısından, yatırım ortamının düzeltilmesi için Hükümetimiz tarafından kapsamlı reformların yapılması Çelik sektörünün rekabet gücüne güç katacaktır.  </a:t>
            </a:r>
            <a:r>
              <a:rPr kumimoji="0" lang="tr-TR" sz="2600" b="1" i="0" u="none" strike="noStrike" kern="1200" cap="none" spc="0" normalizeH="0" baseline="0" noProof="0" dirty="0">
                <a:ln>
                  <a:noFill/>
                </a:ln>
                <a:solidFill>
                  <a:srgbClr val="002060"/>
                </a:solidFill>
                <a:effectLst/>
                <a:uLnTx/>
                <a:uFillTx/>
                <a:latin typeface="Arial" charset="0"/>
                <a:ea typeface="+mn-ea"/>
                <a:cs typeface="+mn-cs"/>
              </a:rPr>
              <a:t> </a:t>
            </a:r>
          </a:p>
        </p:txBody>
      </p:sp>
    </p:spTree>
    <p:extLst>
      <p:ext uri="{BB962C8B-B14F-4D97-AF65-F5344CB8AC3E}">
        <p14:creationId xmlns:p14="http://schemas.microsoft.com/office/powerpoint/2010/main" val="3110780981"/>
      </p:ext>
    </p:extLst>
  </p:cSld>
  <p:clrMapOvr>
    <a:masterClrMapping/>
  </p:clrMapOvr>
  <p:transition spd="slow"/>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Metin kutusu 2"/>
          <p:cNvSpPr txBox="1">
            <a:spLocks noChangeArrowheads="1"/>
          </p:cNvSpPr>
          <p:nvPr/>
        </p:nvSpPr>
        <p:spPr bwMode="auto">
          <a:xfrm>
            <a:off x="0" y="0"/>
            <a:ext cx="9144000" cy="708025"/>
          </a:xfrm>
          <a:prstGeom prst="rect">
            <a:avLst/>
          </a:prstGeom>
          <a:solidFill>
            <a:schemeClr val="bg1"/>
          </a:solidFill>
          <a:ln w="9525">
            <a:noFill/>
            <a:miter lim="800000"/>
            <a:headEnd/>
            <a:tailEnd/>
          </a:ln>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tr-TR" sz="40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 name="7 Dikdörtgen"/>
          <p:cNvSpPr>
            <a:spLocks noChangeArrowheads="1"/>
          </p:cNvSpPr>
          <p:nvPr/>
        </p:nvSpPr>
        <p:spPr bwMode="auto">
          <a:xfrm>
            <a:off x="1187624" y="116632"/>
            <a:ext cx="7403947" cy="646331"/>
          </a:xfrm>
          <a:prstGeom prst="rect">
            <a:avLst/>
          </a:prstGeom>
          <a:noFill/>
          <a:ln w="9525">
            <a:noFill/>
            <a:miter lim="800000"/>
            <a:headEnd/>
            <a:tailEnd/>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3600" b="1" i="0" u="none" strike="noStrike" kern="1200" cap="none" spc="0" normalizeH="0" baseline="0" noProof="0" dirty="0">
                <a:ln>
                  <a:solidFill>
                    <a:srgbClr val="000000"/>
                  </a:solidFill>
                </a:ln>
                <a:solidFill>
                  <a:srgbClr val="0000FF"/>
                </a:solidFill>
                <a:effectLst/>
                <a:uLnTx/>
                <a:uFillTx/>
                <a:latin typeface="Arial" charset="0"/>
                <a:ea typeface="+mn-ea"/>
                <a:cs typeface="+mn-cs"/>
              </a:rPr>
              <a:t>Türk Çelik Sektörü-</a:t>
            </a:r>
            <a:r>
              <a:rPr kumimoji="0" lang="tr-TR" sz="3600" b="1" i="0" u="none" strike="noStrike" kern="1200" cap="none" spc="0" normalizeH="0" baseline="0" noProof="0" dirty="0">
                <a:ln>
                  <a:solidFill>
                    <a:srgbClr val="000000"/>
                  </a:solidFill>
                </a:ln>
                <a:solidFill>
                  <a:srgbClr val="FF0000"/>
                </a:solidFill>
                <a:effectLst/>
                <a:uLnTx/>
                <a:uFillTx/>
                <a:latin typeface="Arial" charset="0"/>
                <a:ea typeface="+mn-ea"/>
                <a:cs typeface="+mn-cs"/>
              </a:rPr>
              <a:t>Fırsatlar</a:t>
            </a:r>
            <a:r>
              <a:rPr kumimoji="0" lang="tr-TR" sz="3600" b="1" i="0" u="none" strike="noStrike" kern="1200" cap="none" spc="0" normalizeH="0" baseline="0" noProof="0" dirty="0">
                <a:ln>
                  <a:solidFill>
                    <a:srgbClr val="000000"/>
                  </a:solidFill>
                </a:ln>
                <a:solidFill>
                  <a:srgbClr val="0000FF"/>
                </a:solidFill>
                <a:effectLst/>
                <a:uLnTx/>
                <a:uFillTx/>
                <a:latin typeface="Arial" charset="0"/>
                <a:ea typeface="+mn-ea"/>
                <a:cs typeface="+mn-cs"/>
              </a:rPr>
              <a:t> </a:t>
            </a:r>
            <a:endParaRPr kumimoji="0" lang="tr-TR" sz="3600" b="1" i="0" u="none" strike="noStrike" kern="1200" cap="none" spc="0" normalizeH="0" baseline="0" noProof="0" dirty="0">
              <a:ln>
                <a:solidFill>
                  <a:srgbClr val="000000"/>
                </a:solidFill>
              </a:ln>
              <a:solidFill>
                <a:srgbClr val="FF0000"/>
              </a:solidFill>
              <a:effectLst/>
              <a:uLnTx/>
              <a:uFillTx/>
              <a:latin typeface="Arial" charset="0"/>
              <a:ea typeface="+mn-ea"/>
              <a:cs typeface="+mn-cs"/>
            </a:endParaRPr>
          </a:p>
        </p:txBody>
      </p:sp>
      <p:pic>
        <p:nvPicPr>
          <p:cNvPr id="10" name="Resim 9" descr="D:\Users\Admin\Downloads\IMG-20180202-WA0013.jpg"/>
          <p:cNvPicPr/>
          <p:nvPr/>
        </p:nvPicPr>
        <p:blipFill>
          <a:blip r:embed="rId3">
            <a:extLst>
              <a:ext uri="{28A0092B-C50C-407E-A947-70E740481C1C}">
                <a14:useLocalDpi xmlns:a14="http://schemas.microsoft.com/office/drawing/2010/main" val="0"/>
              </a:ext>
            </a:extLst>
          </a:blip>
          <a:srcRect/>
          <a:stretch>
            <a:fillRect/>
          </a:stretch>
        </p:blipFill>
        <p:spPr bwMode="auto">
          <a:xfrm>
            <a:off x="166635" y="206376"/>
            <a:ext cx="1165005" cy="986544"/>
          </a:xfrm>
          <a:prstGeom prst="rect">
            <a:avLst/>
          </a:prstGeom>
          <a:noFill/>
          <a:ln>
            <a:noFill/>
          </a:ln>
        </p:spPr>
      </p:pic>
      <p:cxnSp>
        <p:nvCxnSpPr>
          <p:cNvPr id="11" name="Düz Bağlayıcı 10"/>
          <p:cNvCxnSpPr/>
          <p:nvPr/>
        </p:nvCxnSpPr>
        <p:spPr>
          <a:xfrm>
            <a:off x="0" y="1340768"/>
            <a:ext cx="914400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4" name="Metin kutusu 3"/>
          <p:cNvSpPr txBox="1"/>
          <p:nvPr/>
        </p:nvSpPr>
        <p:spPr bwMode="auto">
          <a:xfrm>
            <a:off x="539552" y="1412776"/>
            <a:ext cx="7848871" cy="584775"/>
          </a:xfrm>
          <a:prstGeom prst="rect">
            <a:avLst/>
          </a:prstGeom>
          <a:noFill/>
          <a:ln w="9525">
            <a:noFill/>
            <a:miter lim="800000"/>
            <a:headEnd/>
            <a:tailEnd/>
          </a:ln>
          <a:effectLst/>
        </p:spPr>
        <p:txBody>
          <a:bodyPr wrap="square" rtlCol="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tr-TR" sz="3200" b="1" i="0" u="none" strike="noStrike" kern="1200" cap="none" spc="0" normalizeH="0" baseline="0" noProof="0" dirty="0">
                <a:ln>
                  <a:solidFill>
                    <a:srgbClr val="000000"/>
                  </a:solidFill>
                </a:ln>
                <a:solidFill>
                  <a:srgbClr val="FF0000"/>
                </a:solidFill>
                <a:effectLst/>
                <a:uLnTx/>
                <a:uFillTx/>
                <a:latin typeface="Arial" charset="0"/>
                <a:ea typeface="+mn-ea"/>
                <a:cs typeface="+mn-cs"/>
              </a:rPr>
              <a:t>Türk Sanayi Envanterinin Çıkarılması</a:t>
            </a:r>
            <a:r>
              <a:rPr kumimoji="0" lang="tr-TR" sz="3000" b="1" i="0" u="none" strike="noStrike" kern="1200" cap="none" spc="0" normalizeH="0" baseline="0" noProof="0" dirty="0">
                <a:ln>
                  <a:noFill/>
                </a:ln>
                <a:solidFill>
                  <a:srgbClr val="C00000"/>
                </a:solidFill>
                <a:effectLst/>
                <a:uLnTx/>
                <a:uFillTx/>
                <a:latin typeface="Arial" charset="0"/>
                <a:ea typeface="+mn-ea"/>
                <a:cs typeface="+mn-cs"/>
              </a:rPr>
              <a:t>:</a:t>
            </a:r>
          </a:p>
        </p:txBody>
      </p:sp>
      <p:sp>
        <p:nvSpPr>
          <p:cNvPr id="5" name="Metin kutusu 4"/>
          <p:cNvSpPr txBox="1"/>
          <p:nvPr/>
        </p:nvSpPr>
        <p:spPr bwMode="auto">
          <a:xfrm>
            <a:off x="539552" y="2095688"/>
            <a:ext cx="7560840" cy="3493264"/>
          </a:xfrm>
          <a:prstGeom prst="rect">
            <a:avLst/>
          </a:prstGeom>
          <a:noFill/>
          <a:ln w="9525">
            <a:noFill/>
            <a:miter lim="800000"/>
            <a:headEnd/>
            <a:tailEnd/>
          </a:ln>
          <a:effectLst/>
        </p:spPr>
        <p:txBody>
          <a:bodyPr wrap="square" rtlCol="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lang="tr-TR" sz="2600" b="1" dirty="0">
                <a:solidFill>
                  <a:srgbClr val="002060"/>
                </a:solidFill>
              </a:rPr>
              <a:t>Türk Çelik İhracatçılar Birliği’nin ortağı olduğu </a:t>
            </a:r>
            <a:r>
              <a:rPr lang="tr-TR" sz="2600" b="1" dirty="0" err="1">
                <a:solidFill>
                  <a:srgbClr val="002060"/>
                </a:solidFill>
              </a:rPr>
              <a:t>Matil</a:t>
            </a:r>
            <a:r>
              <a:rPr lang="tr-TR" sz="2600" b="1" dirty="0">
                <a:solidFill>
                  <a:srgbClr val="002060"/>
                </a:solidFill>
              </a:rPr>
              <a:t> A.Ş tarafından sürdürülen </a:t>
            </a:r>
            <a:r>
              <a:rPr lang="tr-TR" sz="2600" b="1" dirty="0">
                <a:solidFill>
                  <a:srgbClr val="FF0000"/>
                </a:solidFill>
              </a:rPr>
              <a:t>Sanayi Envanteri</a:t>
            </a:r>
            <a:r>
              <a:rPr lang="tr-TR" sz="2600" b="1" dirty="0">
                <a:solidFill>
                  <a:srgbClr val="002060"/>
                </a:solidFill>
              </a:rPr>
              <a:t> çalışması sonuçlarının iyi analiz edilmesini önemsiyoruz.</a:t>
            </a:r>
          </a:p>
          <a:p>
            <a:pPr marL="0" marR="0" lvl="0" indent="0" algn="l" defTabSz="914400" rtl="0" eaLnBrk="1" fontAlgn="base" latinLnBrk="0" hangingPunct="1">
              <a:lnSpc>
                <a:spcPct val="100000"/>
              </a:lnSpc>
              <a:spcBef>
                <a:spcPct val="50000"/>
              </a:spcBef>
              <a:spcAft>
                <a:spcPct val="0"/>
              </a:spcAft>
              <a:buClrTx/>
              <a:buSzTx/>
              <a:buFontTx/>
              <a:buNone/>
              <a:tabLst/>
              <a:defRPr/>
            </a:pPr>
            <a:r>
              <a:rPr lang="tr-TR" sz="2600" b="1" dirty="0">
                <a:solidFill>
                  <a:srgbClr val="002060"/>
                </a:solidFill>
              </a:rPr>
              <a:t>Türk sanayisi ve bu kapsamda çelik sektörünün stratejisinin oluşturulmasında bu çalışmanın çok önemli fırsatlar yaratacağına inanıyoruz.</a:t>
            </a:r>
          </a:p>
        </p:txBody>
      </p:sp>
    </p:spTree>
    <p:extLst>
      <p:ext uri="{BB962C8B-B14F-4D97-AF65-F5344CB8AC3E}">
        <p14:creationId xmlns:p14="http://schemas.microsoft.com/office/powerpoint/2010/main" val="1080447135"/>
      </p:ext>
    </p:extLst>
  </p:cSld>
  <p:clrMapOvr>
    <a:masterClrMapping/>
  </p:clrMapOvr>
  <p:transition spd="slow"/>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Metin kutusu 2"/>
          <p:cNvSpPr txBox="1">
            <a:spLocks noChangeArrowheads="1"/>
          </p:cNvSpPr>
          <p:nvPr/>
        </p:nvSpPr>
        <p:spPr bwMode="auto">
          <a:xfrm>
            <a:off x="0" y="0"/>
            <a:ext cx="9144000" cy="708025"/>
          </a:xfrm>
          <a:prstGeom prst="rect">
            <a:avLst/>
          </a:prstGeom>
          <a:solidFill>
            <a:schemeClr val="bg1"/>
          </a:solidFill>
          <a:ln w="9525">
            <a:noFill/>
            <a:miter lim="800000"/>
            <a:headEnd/>
            <a:tailEnd/>
          </a:ln>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tr-TR" sz="40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 name="7 Dikdörtgen"/>
          <p:cNvSpPr>
            <a:spLocks noChangeArrowheads="1"/>
          </p:cNvSpPr>
          <p:nvPr/>
        </p:nvSpPr>
        <p:spPr bwMode="auto">
          <a:xfrm>
            <a:off x="1187624" y="116632"/>
            <a:ext cx="7403947" cy="646331"/>
          </a:xfrm>
          <a:prstGeom prst="rect">
            <a:avLst/>
          </a:prstGeom>
          <a:noFill/>
          <a:ln w="9525">
            <a:noFill/>
            <a:miter lim="800000"/>
            <a:headEnd/>
            <a:tailEnd/>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3600" b="1" i="0" u="none" strike="noStrike" kern="1200" cap="none" spc="0" normalizeH="0" baseline="0" noProof="0" dirty="0">
                <a:ln>
                  <a:solidFill>
                    <a:srgbClr val="000000"/>
                  </a:solidFill>
                </a:ln>
                <a:solidFill>
                  <a:srgbClr val="0000FF"/>
                </a:solidFill>
                <a:effectLst/>
                <a:uLnTx/>
                <a:uFillTx/>
                <a:latin typeface="Arial" charset="0"/>
                <a:ea typeface="+mn-ea"/>
                <a:cs typeface="+mn-cs"/>
              </a:rPr>
              <a:t>Türk Çelik Sektörü-</a:t>
            </a:r>
            <a:r>
              <a:rPr kumimoji="0" lang="tr-TR" sz="3600" b="1" i="0" u="none" strike="noStrike" kern="1200" cap="none" spc="0" normalizeH="0" baseline="0" noProof="0" dirty="0">
                <a:ln>
                  <a:solidFill>
                    <a:srgbClr val="000000"/>
                  </a:solidFill>
                </a:ln>
                <a:solidFill>
                  <a:srgbClr val="FF0000"/>
                </a:solidFill>
                <a:effectLst/>
                <a:uLnTx/>
                <a:uFillTx/>
                <a:latin typeface="Arial" charset="0"/>
                <a:ea typeface="+mn-ea"/>
                <a:cs typeface="+mn-cs"/>
              </a:rPr>
              <a:t>Fırsatlar</a:t>
            </a:r>
            <a:r>
              <a:rPr kumimoji="0" lang="tr-TR" sz="3600" b="1" i="0" u="none" strike="noStrike" kern="1200" cap="none" spc="0" normalizeH="0" baseline="0" noProof="0" dirty="0">
                <a:ln>
                  <a:solidFill>
                    <a:srgbClr val="000000"/>
                  </a:solidFill>
                </a:ln>
                <a:solidFill>
                  <a:srgbClr val="0000FF"/>
                </a:solidFill>
                <a:effectLst/>
                <a:uLnTx/>
                <a:uFillTx/>
                <a:latin typeface="Arial" charset="0"/>
                <a:ea typeface="+mn-ea"/>
                <a:cs typeface="+mn-cs"/>
              </a:rPr>
              <a:t> </a:t>
            </a:r>
            <a:endParaRPr kumimoji="0" lang="tr-TR" sz="3600" b="1" i="0" u="none" strike="noStrike" kern="1200" cap="none" spc="0" normalizeH="0" baseline="0" noProof="0" dirty="0">
              <a:ln>
                <a:solidFill>
                  <a:srgbClr val="000000"/>
                </a:solidFill>
              </a:ln>
              <a:solidFill>
                <a:srgbClr val="FF0000"/>
              </a:solidFill>
              <a:effectLst/>
              <a:uLnTx/>
              <a:uFillTx/>
              <a:latin typeface="Arial" charset="0"/>
              <a:ea typeface="+mn-ea"/>
              <a:cs typeface="+mn-cs"/>
            </a:endParaRPr>
          </a:p>
        </p:txBody>
      </p:sp>
      <p:pic>
        <p:nvPicPr>
          <p:cNvPr id="10" name="Resim 9" descr="D:\Users\Admin\Downloads\IMG-20180202-WA0013.jpg"/>
          <p:cNvPicPr/>
          <p:nvPr/>
        </p:nvPicPr>
        <p:blipFill>
          <a:blip r:embed="rId3">
            <a:extLst>
              <a:ext uri="{28A0092B-C50C-407E-A947-70E740481C1C}">
                <a14:useLocalDpi xmlns:a14="http://schemas.microsoft.com/office/drawing/2010/main" val="0"/>
              </a:ext>
            </a:extLst>
          </a:blip>
          <a:srcRect/>
          <a:stretch>
            <a:fillRect/>
          </a:stretch>
        </p:blipFill>
        <p:spPr bwMode="auto">
          <a:xfrm>
            <a:off x="166635" y="206376"/>
            <a:ext cx="1165005" cy="986544"/>
          </a:xfrm>
          <a:prstGeom prst="rect">
            <a:avLst/>
          </a:prstGeom>
          <a:noFill/>
          <a:ln>
            <a:noFill/>
          </a:ln>
        </p:spPr>
      </p:pic>
      <p:cxnSp>
        <p:nvCxnSpPr>
          <p:cNvPr id="11" name="Düz Bağlayıcı 10"/>
          <p:cNvCxnSpPr/>
          <p:nvPr/>
        </p:nvCxnSpPr>
        <p:spPr>
          <a:xfrm>
            <a:off x="0" y="1340768"/>
            <a:ext cx="914400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4" name="Metin kutusu 3"/>
          <p:cNvSpPr txBox="1"/>
          <p:nvPr/>
        </p:nvSpPr>
        <p:spPr bwMode="auto">
          <a:xfrm>
            <a:off x="539552" y="1412776"/>
            <a:ext cx="7848871" cy="1077218"/>
          </a:xfrm>
          <a:prstGeom prst="rect">
            <a:avLst/>
          </a:prstGeom>
          <a:noFill/>
          <a:ln w="9525">
            <a:noFill/>
            <a:miter lim="800000"/>
            <a:headEnd/>
            <a:tailEnd/>
          </a:ln>
          <a:effectLst/>
        </p:spPr>
        <p:txBody>
          <a:bodyPr wrap="square" rtlCol="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tr-TR" sz="3200" b="1" i="0" u="none" strike="noStrike" kern="1200" cap="none" spc="0" normalizeH="0" baseline="0" noProof="0" dirty="0">
                <a:ln>
                  <a:solidFill>
                    <a:srgbClr val="000000"/>
                  </a:solidFill>
                </a:ln>
                <a:solidFill>
                  <a:srgbClr val="FF0000"/>
                </a:solidFill>
                <a:effectLst/>
                <a:uLnTx/>
                <a:uFillTx/>
                <a:latin typeface="Arial" charset="0"/>
                <a:ea typeface="+mn-ea"/>
                <a:cs typeface="+mn-cs"/>
              </a:rPr>
              <a:t>Daralan İhracat Pazarlarının Alternatif yeni pazarlar ile çeşitlendirilmesi</a:t>
            </a:r>
            <a:r>
              <a:rPr kumimoji="0" lang="tr-TR" sz="3000" b="1" i="0" u="none" strike="noStrike" kern="1200" cap="none" spc="0" normalizeH="0" baseline="0" noProof="0" dirty="0">
                <a:ln>
                  <a:noFill/>
                </a:ln>
                <a:solidFill>
                  <a:srgbClr val="C00000"/>
                </a:solidFill>
                <a:effectLst/>
                <a:uLnTx/>
                <a:uFillTx/>
                <a:latin typeface="Arial" charset="0"/>
                <a:ea typeface="+mn-ea"/>
                <a:cs typeface="+mn-cs"/>
              </a:rPr>
              <a:t>:</a:t>
            </a:r>
          </a:p>
        </p:txBody>
      </p:sp>
      <p:sp>
        <p:nvSpPr>
          <p:cNvPr id="5" name="Metin kutusu 4"/>
          <p:cNvSpPr txBox="1"/>
          <p:nvPr/>
        </p:nvSpPr>
        <p:spPr bwMode="auto">
          <a:xfrm>
            <a:off x="539552" y="2600032"/>
            <a:ext cx="7560840" cy="3893374"/>
          </a:xfrm>
          <a:prstGeom prst="rect">
            <a:avLst/>
          </a:prstGeom>
          <a:noFill/>
          <a:ln w="9525">
            <a:noFill/>
            <a:miter lim="800000"/>
            <a:headEnd/>
            <a:tailEnd/>
          </a:ln>
          <a:effectLst/>
        </p:spPr>
        <p:txBody>
          <a:bodyPr wrap="square" rtlCol="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tr-TR" sz="2600" b="1" i="0" u="none" strike="noStrike" kern="1200" cap="none" spc="0" normalizeH="0" baseline="0" noProof="0" dirty="0">
                <a:ln>
                  <a:noFill/>
                </a:ln>
                <a:solidFill>
                  <a:srgbClr val="002060"/>
                </a:solidFill>
                <a:effectLst/>
                <a:uLnTx/>
                <a:uFillTx/>
                <a:latin typeface="Arial" charset="0"/>
                <a:ea typeface="+mn-ea"/>
                <a:cs typeface="+mn-cs"/>
              </a:rPr>
              <a:t>Gerek AB ve Gerekse ABD pazarlarının koruma önlemleri ile daralması Türk Çelik ihracatçıları açısından bir tehdit oluşturduğu bir gerçektir. </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tr-TR" sz="2600" b="1" i="0" u="none" strike="noStrike" kern="1200" cap="none" spc="0" normalizeH="0" baseline="0" noProof="0" dirty="0">
                <a:ln>
                  <a:noFill/>
                </a:ln>
                <a:solidFill>
                  <a:srgbClr val="002060"/>
                </a:solidFill>
                <a:effectLst/>
                <a:uLnTx/>
                <a:uFillTx/>
                <a:latin typeface="Arial" charset="0"/>
                <a:ea typeface="+mn-ea"/>
                <a:cs typeface="+mn-cs"/>
              </a:rPr>
              <a:t>Ancak, her zor durum kendi içinde pozisyon değerlendirmesi yapma ve bu zor durumu fırsata çevirme imkanı da yaratır. Bu açıdan yeni Pazar alternatifleri Türk Çelik İhracatçıları açısından fırsatlar yaratabilir.</a:t>
            </a:r>
          </a:p>
        </p:txBody>
      </p:sp>
    </p:spTree>
    <p:extLst>
      <p:ext uri="{BB962C8B-B14F-4D97-AF65-F5344CB8AC3E}">
        <p14:creationId xmlns:p14="http://schemas.microsoft.com/office/powerpoint/2010/main" val="3407773302"/>
      </p:ext>
    </p:extLst>
  </p:cSld>
  <p:clrMapOvr>
    <a:masterClrMapping/>
  </p:clrMapOvr>
  <p:transition spd="slow"/>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Metin kutusu 2"/>
          <p:cNvSpPr txBox="1">
            <a:spLocks noChangeArrowheads="1"/>
          </p:cNvSpPr>
          <p:nvPr/>
        </p:nvSpPr>
        <p:spPr bwMode="auto">
          <a:xfrm>
            <a:off x="0" y="0"/>
            <a:ext cx="9144000" cy="708025"/>
          </a:xfrm>
          <a:prstGeom prst="rect">
            <a:avLst/>
          </a:prstGeom>
          <a:solidFill>
            <a:schemeClr val="bg1"/>
          </a:solidFill>
          <a:ln w="9525">
            <a:noFill/>
            <a:miter lim="800000"/>
            <a:headEnd/>
            <a:tailEnd/>
          </a:ln>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tr-TR" sz="40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 name="7 Dikdörtgen"/>
          <p:cNvSpPr>
            <a:spLocks noChangeArrowheads="1"/>
          </p:cNvSpPr>
          <p:nvPr/>
        </p:nvSpPr>
        <p:spPr bwMode="auto">
          <a:xfrm>
            <a:off x="1187624" y="334397"/>
            <a:ext cx="7403947" cy="646331"/>
          </a:xfrm>
          <a:prstGeom prst="rect">
            <a:avLst/>
          </a:prstGeom>
          <a:noFill/>
          <a:ln w="9525">
            <a:noFill/>
            <a:miter lim="800000"/>
            <a:headEnd/>
            <a:tailEnd/>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3600" b="1" i="0" u="none" strike="noStrike" kern="1200" cap="none" spc="0" normalizeH="0" baseline="0" noProof="0" dirty="0">
                <a:ln>
                  <a:solidFill>
                    <a:srgbClr val="000000"/>
                  </a:solidFill>
                </a:ln>
                <a:solidFill>
                  <a:srgbClr val="0000FF"/>
                </a:solidFill>
                <a:effectLst/>
                <a:uLnTx/>
                <a:uFillTx/>
                <a:latin typeface="Arial" charset="0"/>
                <a:ea typeface="+mn-ea"/>
                <a:cs typeface="+mn-cs"/>
              </a:rPr>
              <a:t>Türk Çelik Sektörü-</a:t>
            </a:r>
            <a:r>
              <a:rPr kumimoji="0" lang="tr-TR" sz="3600" b="1" i="0" u="none" strike="noStrike" kern="1200" cap="none" spc="0" normalizeH="0" baseline="0" noProof="0" dirty="0">
                <a:ln>
                  <a:solidFill>
                    <a:srgbClr val="000000"/>
                  </a:solidFill>
                </a:ln>
                <a:solidFill>
                  <a:srgbClr val="FF0000"/>
                </a:solidFill>
                <a:effectLst/>
                <a:uLnTx/>
                <a:uFillTx/>
                <a:latin typeface="Arial" charset="0"/>
                <a:ea typeface="+mn-ea"/>
                <a:cs typeface="+mn-cs"/>
              </a:rPr>
              <a:t>Fırsatlar</a:t>
            </a:r>
            <a:r>
              <a:rPr kumimoji="0" lang="tr-TR" sz="3600" b="1" i="0" u="none" strike="noStrike" kern="1200" cap="none" spc="0" normalizeH="0" baseline="0" noProof="0" dirty="0">
                <a:ln>
                  <a:solidFill>
                    <a:srgbClr val="000000"/>
                  </a:solidFill>
                </a:ln>
                <a:solidFill>
                  <a:srgbClr val="0000FF"/>
                </a:solidFill>
                <a:effectLst/>
                <a:uLnTx/>
                <a:uFillTx/>
                <a:latin typeface="Arial" charset="0"/>
                <a:ea typeface="+mn-ea"/>
                <a:cs typeface="+mn-cs"/>
              </a:rPr>
              <a:t> </a:t>
            </a:r>
            <a:endParaRPr kumimoji="0" lang="tr-TR" sz="3600" b="1" i="0" u="none" strike="noStrike" kern="1200" cap="none" spc="0" normalizeH="0" baseline="0" noProof="0" dirty="0">
              <a:ln>
                <a:solidFill>
                  <a:srgbClr val="000000"/>
                </a:solidFill>
              </a:ln>
              <a:solidFill>
                <a:srgbClr val="FF0000"/>
              </a:solidFill>
              <a:effectLst/>
              <a:uLnTx/>
              <a:uFillTx/>
              <a:latin typeface="Arial" charset="0"/>
              <a:ea typeface="+mn-ea"/>
              <a:cs typeface="+mn-cs"/>
            </a:endParaRPr>
          </a:p>
        </p:txBody>
      </p:sp>
      <p:pic>
        <p:nvPicPr>
          <p:cNvPr id="10" name="Resim 9" descr="D:\Users\Admin\Downloads\IMG-20180202-WA0013.jpg"/>
          <p:cNvPicPr/>
          <p:nvPr/>
        </p:nvPicPr>
        <p:blipFill>
          <a:blip r:embed="rId3">
            <a:extLst>
              <a:ext uri="{28A0092B-C50C-407E-A947-70E740481C1C}">
                <a14:useLocalDpi xmlns:a14="http://schemas.microsoft.com/office/drawing/2010/main" val="0"/>
              </a:ext>
            </a:extLst>
          </a:blip>
          <a:srcRect/>
          <a:stretch>
            <a:fillRect/>
          </a:stretch>
        </p:blipFill>
        <p:spPr bwMode="auto">
          <a:xfrm>
            <a:off x="166635" y="206376"/>
            <a:ext cx="1165005" cy="986544"/>
          </a:xfrm>
          <a:prstGeom prst="rect">
            <a:avLst/>
          </a:prstGeom>
          <a:noFill/>
          <a:ln>
            <a:noFill/>
          </a:ln>
        </p:spPr>
      </p:pic>
      <p:cxnSp>
        <p:nvCxnSpPr>
          <p:cNvPr id="11" name="Düz Bağlayıcı 10"/>
          <p:cNvCxnSpPr/>
          <p:nvPr/>
        </p:nvCxnSpPr>
        <p:spPr>
          <a:xfrm>
            <a:off x="0" y="1340768"/>
            <a:ext cx="914400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4" name="Metin kutusu 3"/>
          <p:cNvSpPr txBox="1"/>
          <p:nvPr/>
        </p:nvSpPr>
        <p:spPr bwMode="auto">
          <a:xfrm>
            <a:off x="539552" y="1340768"/>
            <a:ext cx="7848871" cy="1569660"/>
          </a:xfrm>
          <a:prstGeom prst="rect">
            <a:avLst/>
          </a:prstGeom>
          <a:noFill/>
          <a:ln w="9525">
            <a:noFill/>
            <a:miter lim="800000"/>
            <a:headEnd/>
            <a:tailEnd/>
          </a:ln>
          <a:effectLst/>
        </p:spPr>
        <p:txBody>
          <a:bodyPr wrap="square" rtlCol="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lang="tr-TR" sz="3200" b="1" dirty="0">
                <a:ln>
                  <a:solidFill>
                    <a:srgbClr val="000000"/>
                  </a:solidFill>
                </a:ln>
                <a:solidFill>
                  <a:srgbClr val="FF0000"/>
                </a:solidFill>
              </a:rPr>
              <a:t>Şirketlerin Daralan Pazar Paylarını da Dikkate alarak Üretim Teknolojileri ve Ürün gamlarını Gözden Geçirmeleri </a:t>
            </a:r>
            <a:r>
              <a:rPr kumimoji="0" lang="tr-TR" sz="3000" b="1" i="0" u="none" strike="noStrike" kern="1200" cap="none" spc="0" normalizeH="0" baseline="0" noProof="0" dirty="0">
                <a:ln>
                  <a:noFill/>
                </a:ln>
                <a:solidFill>
                  <a:srgbClr val="C00000"/>
                </a:solidFill>
                <a:effectLst/>
                <a:uLnTx/>
                <a:uFillTx/>
                <a:latin typeface="Arial" charset="0"/>
                <a:ea typeface="+mn-ea"/>
                <a:cs typeface="+mn-cs"/>
              </a:rPr>
              <a:t>:</a:t>
            </a:r>
          </a:p>
        </p:txBody>
      </p:sp>
      <p:sp>
        <p:nvSpPr>
          <p:cNvPr id="5" name="Metin kutusu 4"/>
          <p:cNvSpPr txBox="1"/>
          <p:nvPr/>
        </p:nvSpPr>
        <p:spPr bwMode="auto">
          <a:xfrm>
            <a:off x="539552" y="2852936"/>
            <a:ext cx="7560840" cy="4693593"/>
          </a:xfrm>
          <a:prstGeom prst="rect">
            <a:avLst/>
          </a:prstGeom>
          <a:noFill/>
          <a:ln w="9525">
            <a:noFill/>
            <a:miter lim="800000"/>
            <a:headEnd/>
            <a:tailEnd/>
          </a:ln>
          <a:effectLst/>
        </p:spPr>
        <p:txBody>
          <a:bodyPr wrap="square" rtlCol="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tr-TR" sz="2500" b="1" i="0" u="none" strike="noStrike" kern="1200" cap="none" spc="0" normalizeH="0" baseline="0" noProof="0" dirty="0">
                <a:ln>
                  <a:noFill/>
                </a:ln>
                <a:solidFill>
                  <a:srgbClr val="002060"/>
                </a:solidFill>
                <a:effectLst/>
                <a:uLnTx/>
                <a:uFillTx/>
                <a:latin typeface="Arial" charset="0"/>
                <a:ea typeface="+mn-ea"/>
                <a:cs typeface="+mn-cs"/>
              </a:rPr>
              <a:t>Dünya Çelik pazarındaki gelişmeler dikkate alındığında Türk Çelik Şirketleri açısından gerçekten tam bir özeleştiri yapma zamanı.</a:t>
            </a:r>
          </a:p>
          <a:p>
            <a:pPr marL="0" marR="0" lvl="0" indent="0" algn="l" defTabSz="914400" rtl="0" eaLnBrk="1" fontAlgn="base" latinLnBrk="0" hangingPunct="1">
              <a:lnSpc>
                <a:spcPct val="100000"/>
              </a:lnSpc>
              <a:spcBef>
                <a:spcPct val="50000"/>
              </a:spcBef>
              <a:spcAft>
                <a:spcPct val="0"/>
              </a:spcAft>
              <a:buClrTx/>
              <a:buSzTx/>
              <a:buFontTx/>
              <a:buNone/>
              <a:tabLst/>
              <a:defRPr/>
            </a:pPr>
            <a:r>
              <a:rPr lang="tr-TR" sz="2500" b="1" dirty="0">
                <a:solidFill>
                  <a:srgbClr val="002060"/>
                </a:solidFill>
              </a:rPr>
              <a:t>Pazarımızı korumak ve geliştirmek için teknolojimiz yeterlimi? Ürün gamımızı katma değeri yüksek ürünlere nasıl devşirebiliriz.</a:t>
            </a:r>
          </a:p>
          <a:p>
            <a:pPr marL="0" marR="0" lvl="0" indent="0" algn="l" defTabSz="914400" rtl="0" eaLnBrk="1" fontAlgn="base" latinLnBrk="0" hangingPunct="1">
              <a:lnSpc>
                <a:spcPct val="100000"/>
              </a:lnSpc>
              <a:spcBef>
                <a:spcPct val="50000"/>
              </a:spcBef>
              <a:spcAft>
                <a:spcPct val="0"/>
              </a:spcAft>
              <a:buClrTx/>
              <a:buSzTx/>
              <a:buFontTx/>
              <a:buNone/>
              <a:tabLst/>
              <a:defRPr/>
            </a:pPr>
            <a:r>
              <a:rPr lang="tr-TR" sz="2500" b="1" dirty="0">
                <a:solidFill>
                  <a:srgbClr val="002060"/>
                </a:solidFill>
              </a:rPr>
              <a:t>Biz bu değerlendirmeleri ve sonucunda yapılacak yatırım kararlarını sektör açısından bir fırsat olarak değerlendiriyoruz.</a:t>
            </a: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tr-TR" sz="2600" b="1" i="0" u="none" strike="noStrike" kern="1200" cap="none" spc="0" normalizeH="0" baseline="0" noProof="0" dirty="0">
              <a:ln>
                <a:noFill/>
              </a:ln>
              <a:solidFill>
                <a:srgbClr val="002060"/>
              </a:solidFill>
              <a:effectLst/>
              <a:uLnTx/>
              <a:uFillTx/>
              <a:latin typeface="Arial" charset="0"/>
              <a:ea typeface="+mn-ea"/>
              <a:cs typeface="+mn-cs"/>
            </a:endParaRPr>
          </a:p>
        </p:txBody>
      </p:sp>
    </p:spTree>
    <p:extLst>
      <p:ext uri="{BB962C8B-B14F-4D97-AF65-F5344CB8AC3E}">
        <p14:creationId xmlns:p14="http://schemas.microsoft.com/office/powerpoint/2010/main" val="3700512102"/>
      </p:ext>
    </p:extLst>
  </p:cSld>
  <p:clrMapOvr>
    <a:masterClrMapping/>
  </p:clrMapOvr>
  <p:transition spd="slow"/>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Metin kutusu 2"/>
          <p:cNvSpPr txBox="1">
            <a:spLocks noChangeArrowheads="1"/>
          </p:cNvSpPr>
          <p:nvPr/>
        </p:nvSpPr>
        <p:spPr bwMode="auto">
          <a:xfrm>
            <a:off x="0" y="0"/>
            <a:ext cx="9144000" cy="708025"/>
          </a:xfrm>
          <a:prstGeom prst="rect">
            <a:avLst/>
          </a:prstGeom>
          <a:solidFill>
            <a:schemeClr val="bg1"/>
          </a:solidFill>
          <a:ln w="9525">
            <a:noFill/>
            <a:miter lim="800000"/>
            <a:headEnd/>
            <a:tailEnd/>
          </a:ln>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tr-TR" sz="40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 name="7 Dikdörtgen"/>
          <p:cNvSpPr>
            <a:spLocks noChangeArrowheads="1"/>
          </p:cNvSpPr>
          <p:nvPr/>
        </p:nvSpPr>
        <p:spPr bwMode="auto">
          <a:xfrm>
            <a:off x="1187624" y="334397"/>
            <a:ext cx="7403947" cy="646331"/>
          </a:xfrm>
          <a:prstGeom prst="rect">
            <a:avLst/>
          </a:prstGeom>
          <a:noFill/>
          <a:ln w="9525">
            <a:noFill/>
            <a:miter lim="800000"/>
            <a:headEnd/>
            <a:tailEnd/>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3600" b="1" i="0" u="none" strike="noStrike" kern="1200" cap="none" spc="0" normalizeH="0" baseline="0" noProof="0" dirty="0">
                <a:ln>
                  <a:solidFill>
                    <a:srgbClr val="000000"/>
                  </a:solidFill>
                </a:ln>
                <a:solidFill>
                  <a:srgbClr val="0000FF"/>
                </a:solidFill>
                <a:effectLst/>
                <a:uLnTx/>
                <a:uFillTx/>
                <a:latin typeface="Arial" charset="0"/>
                <a:ea typeface="+mn-ea"/>
                <a:cs typeface="+mn-cs"/>
              </a:rPr>
              <a:t>Türk Çelik Sektörü-</a:t>
            </a:r>
            <a:r>
              <a:rPr kumimoji="0" lang="tr-TR" sz="3600" b="1" i="0" u="none" strike="noStrike" kern="1200" cap="none" spc="0" normalizeH="0" baseline="0" noProof="0" dirty="0">
                <a:ln>
                  <a:solidFill>
                    <a:srgbClr val="000000"/>
                  </a:solidFill>
                </a:ln>
                <a:solidFill>
                  <a:srgbClr val="FF0000"/>
                </a:solidFill>
                <a:effectLst/>
                <a:uLnTx/>
                <a:uFillTx/>
                <a:latin typeface="Arial" charset="0"/>
                <a:ea typeface="+mn-ea"/>
                <a:cs typeface="+mn-cs"/>
              </a:rPr>
              <a:t>Fırsatlar</a:t>
            </a:r>
            <a:r>
              <a:rPr kumimoji="0" lang="tr-TR" sz="3600" b="1" i="0" u="none" strike="noStrike" kern="1200" cap="none" spc="0" normalizeH="0" baseline="0" noProof="0" dirty="0">
                <a:ln>
                  <a:solidFill>
                    <a:srgbClr val="000000"/>
                  </a:solidFill>
                </a:ln>
                <a:solidFill>
                  <a:srgbClr val="0000FF"/>
                </a:solidFill>
                <a:effectLst/>
                <a:uLnTx/>
                <a:uFillTx/>
                <a:latin typeface="Arial" charset="0"/>
                <a:ea typeface="+mn-ea"/>
                <a:cs typeface="+mn-cs"/>
              </a:rPr>
              <a:t> </a:t>
            </a:r>
            <a:endParaRPr kumimoji="0" lang="tr-TR" sz="3600" b="1" i="0" u="none" strike="noStrike" kern="1200" cap="none" spc="0" normalizeH="0" baseline="0" noProof="0" dirty="0">
              <a:ln>
                <a:solidFill>
                  <a:srgbClr val="000000"/>
                </a:solidFill>
              </a:ln>
              <a:solidFill>
                <a:srgbClr val="FF0000"/>
              </a:solidFill>
              <a:effectLst/>
              <a:uLnTx/>
              <a:uFillTx/>
              <a:latin typeface="Arial" charset="0"/>
              <a:ea typeface="+mn-ea"/>
              <a:cs typeface="+mn-cs"/>
            </a:endParaRPr>
          </a:p>
        </p:txBody>
      </p:sp>
      <p:pic>
        <p:nvPicPr>
          <p:cNvPr id="10" name="Resim 9" descr="D:\Users\Admin\Downloads\IMG-20180202-WA0013.jpg"/>
          <p:cNvPicPr/>
          <p:nvPr/>
        </p:nvPicPr>
        <p:blipFill>
          <a:blip r:embed="rId3">
            <a:extLst>
              <a:ext uri="{28A0092B-C50C-407E-A947-70E740481C1C}">
                <a14:useLocalDpi xmlns:a14="http://schemas.microsoft.com/office/drawing/2010/main" val="0"/>
              </a:ext>
            </a:extLst>
          </a:blip>
          <a:srcRect/>
          <a:stretch>
            <a:fillRect/>
          </a:stretch>
        </p:blipFill>
        <p:spPr bwMode="auto">
          <a:xfrm>
            <a:off x="166635" y="206376"/>
            <a:ext cx="1165005" cy="986544"/>
          </a:xfrm>
          <a:prstGeom prst="rect">
            <a:avLst/>
          </a:prstGeom>
          <a:noFill/>
          <a:ln>
            <a:noFill/>
          </a:ln>
        </p:spPr>
      </p:pic>
      <p:cxnSp>
        <p:nvCxnSpPr>
          <p:cNvPr id="11" name="Düz Bağlayıcı 10"/>
          <p:cNvCxnSpPr/>
          <p:nvPr/>
        </p:nvCxnSpPr>
        <p:spPr>
          <a:xfrm>
            <a:off x="0" y="1340768"/>
            <a:ext cx="914400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4" name="Metin kutusu 3"/>
          <p:cNvSpPr txBox="1"/>
          <p:nvPr/>
        </p:nvSpPr>
        <p:spPr bwMode="auto">
          <a:xfrm>
            <a:off x="539552" y="1412776"/>
            <a:ext cx="7848871" cy="584775"/>
          </a:xfrm>
          <a:prstGeom prst="rect">
            <a:avLst/>
          </a:prstGeom>
          <a:noFill/>
          <a:ln w="9525">
            <a:noFill/>
            <a:miter lim="800000"/>
            <a:headEnd/>
            <a:tailEnd/>
          </a:ln>
          <a:effectLst/>
        </p:spPr>
        <p:txBody>
          <a:bodyPr wrap="square" rtlCol="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tr-TR" sz="3200" b="1" i="0" u="none" strike="noStrike" kern="1200" cap="none" spc="0" normalizeH="0" baseline="0" noProof="0" dirty="0">
                <a:ln>
                  <a:solidFill>
                    <a:srgbClr val="000000"/>
                  </a:solidFill>
                </a:ln>
                <a:solidFill>
                  <a:srgbClr val="FF0000"/>
                </a:solidFill>
                <a:effectLst/>
                <a:uLnTx/>
                <a:uFillTx/>
                <a:latin typeface="Arial" charset="0"/>
                <a:ea typeface="+mn-ea"/>
                <a:cs typeface="+mn-cs"/>
              </a:rPr>
              <a:t>Çelik Ürünleri Dış Ticareti (2017-2018)</a:t>
            </a:r>
            <a:r>
              <a:rPr kumimoji="0" lang="tr-TR" sz="3000" b="1" i="0" u="none" strike="noStrike" kern="1200" cap="none" spc="0" normalizeH="0" baseline="0" noProof="0" dirty="0">
                <a:ln>
                  <a:noFill/>
                </a:ln>
                <a:solidFill>
                  <a:srgbClr val="C00000"/>
                </a:solidFill>
                <a:effectLst/>
                <a:uLnTx/>
                <a:uFillTx/>
                <a:latin typeface="Arial" charset="0"/>
                <a:ea typeface="+mn-ea"/>
                <a:cs typeface="+mn-cs"/>
              </a:rPr>
              <a:t>:</a:t>
            </a:r>
          </a:p>
        </p:txBody>
      </p:sp>
      <p:graphicFrame>
        <p:nvGraphicFramePr>
          <p:cNvPr id="3" name="Tablo 2">
            <a:extLst>
              <a:ext uri="{FF2B5EF4-FFF2-40B4-BE49-F238E27FC236}">
                <a16:creationId xmlns:a16="http://schemas.microsoft.com/office/drawing/2014/main" id="{1CE46367-414A-4566-B05F-0C93F36DDD69}"/>
              </a:ext>
            </a:extLst>
          </p:cNvPr>
          <p:cNvGraphicFramePr>
            <a:graphicFrameLocks noGrp="1"/>
          </p:cNvGraphicFramePr>
          <p:nvPr>
            <p:extLst>
              <p:ext uri="{D42A27DB-BD31-4B8C-83A1-F6EECF244321}">
                <p14:modId xmlns:p14="http://schemas.microsoft.com/office/powerpoint/2010/main" val="3149588826"/>
              </p:ext>
            </p:extLst>
          </p:nvPr>
        </p:nvGraphicFramePr>
        <p:xfrm>
          <a:off x="539553" y="2132856"/>
          <a:ext cx="8052018" cy="4436336"/>
        </p:xfrm>
        <a:graphic>
          <a:graphicData uri="http://schemas.openxmlformats.org/drawingml/2006/table">
            <a:tbl>
              <a:tblPr/>
              <a:tblGrid>
                <a:gridCol w="2658273">
                  <a:extLst>
                    <a:ext uri="{9D8B030D-6E8A-4147-A177-3AD203B41FA5}">
                      <a16:colId xmlns:a16="http://schemas.microsoft.com/office/drawing/2014/main" val="3439037873"/>
                    </a:ext>
                  </a:extLst>
                </a:gridCol>
                <a:gridCol w="899517">
                  <a:extLst>
                    <a:ext uri="{9D8B030D-6E8A-4147-A177-3AD203B41FA5}">
                      <a16:colId xmlns:a16="http://schemas.microsoft.com/office/drawing/2014/main" val="122600461"/>
                    </a:ext>
                  </a:extLst>
                </a:gridCol>
                <a:gridCol w="899517">
                  <a:extLst>
                    <a:ext uri="{9D8B030D-6E8A-4147-A177-3AD203B41FA5}">
                      <a16:colId xmlns:a16="http://schemas.microsoft.com/office/drawing/2014/main" val="3484113942"/>
                    </a:ext>
                  </a:extLst>
                </a:gridCol>
                <a:gridCol w="899517">
                  <a:extLst>
                    <a:ext uri="{9D8B030D-6E8A-4147-A177-3AD203B41FA5}">
                      <a16:colId xmlns:a16="http://schemas.microsoft.com/office/drawing/2014/main" val="2955174433"/>
                    </a:ext>
                  </a:extLst>
                </a:gridCol>
                <a:gridCol w="899517">
                  <a:extLst>
                    <a:ext uri="{9D8B030D-6E8A-4147-A177-3AD203B41FA5}">
                      <a16:colId xmlns:a16="http://schemas.microsoft.com/office/drawing/2014/main" val="2354474639"/>
                    </a:ext>
                  </a:extLst>
                </a:gridCol>
                <a:gridCol w="899517">
                  <a:extLst>
                    <a:ext uri="{9D8B030D-6E8A-4147-A177-3AD203B41FA5}">
                      <a16:colId xmlns:a16="http://schemas.microsoft.com/office/drawing/2014/main" val="3531777392"/>
                    </a:ext>
                  </a:extLst>
                </a:gridCol>
                <a:gridCol w="896160">
                  <a:extLst>
                    <a:ext uri="{9D8B030D-6E8A-4147-A177-3AD203B41FA5}">
                      <a16:colId xmlns:a16="http://schemas.microsoft.com/office/drawing/2014/main" val="1775336385"/>
                    </a:ext>
                  </a:extLst>
                </a:gridCol>
              </a:tblGrid>
              <a:tr h="954506">
                <a:tc rowSpan="2">
                  <a:txBody>
                    <a:bodyPr/>
                    <a:lstStyle/>
                    <a:p>
                      <a:pPr algn="ctr" fontAlgn="ctr"/>
                      <a:r>
                        <a:rPr lang="tr-TR" sz="1800" b="1" i="0" u="none" strike="noStrike" dirty="0">
                          <a:solidFill>
                            <a:srgbClr val="000000"/>
                          </a:solidFill>
                          <a:effectLst/>
                          <a:latin typeface="Arial" panose="020B0604020202020204" pitchFamily="34" charset="0"/>
                        </a:rPr>
                        <a:t>Dış Ticarete Konu Ürünler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tr-TR" sz="1800" b="1" i="0" u="none" strike="noStrike" dirty="0">
                          <a:solidFill>
                            <a:srgbClr val="000000"/>
                          </a:solidFill>
                          <a:effectLst/>
                          <a:latin typeface="Arial" panose="020B0604020202020204" pitchFamily="34" charset="0"/>
                        </a:rPr>
                        <a:t>İhracat (USD/Ton)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gridSpan="2">
                  <a:txBody>
                    <a:bodyPr/>
                    <a:lstStyle/>
                    <a:p>
                      <a:pPr algn="ctr" fontAlgn="ctr"/>
                      <a:r>
                        <a:rPr lang="tr-TR" sz="1800" b="1" i="0" u="none" strike="noStrike">
                          <a:solidFill>
                            <a:srgbClr val="000000"/>
                          </a:solidFill>
                          <a:effectLst/>
                          <a:latin typeface="Arial" panose="020B0604020202020204" pitchFamily="34" charset="0"/>
                        </a:rPr>
                        <a:t>İthalat (USD/Ton)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gridSpan="2">
                  <a:txBody>
                    <a:bodyPr/>
                    <a:lstStyle/>
                    <a:p>
                      <a:pPr algn="ctr" fontAlgn="ctr"/>
                      <a:r>
                        <a:rPr lang="tr-TR" sz="1800" b="1" i="0" u="none" strike="noStrike">
                          <a:solidFill>
                            <a:srgbClr val="000000"/>
                          </a:solidFill>
                          <a:effectLst/>
                          <a:latin typeface="Arial" panose="020B0604020202020204" pitchFamily="34" charset="0"/>
                        </a:rPr>
                        <a:t> İthalat - İhracat Fark (USD/Ton)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extLst>
                  <a:ext uri="{0D108BD9-81ED-4DB2-BD59-A6C34878D82A}">
                    <a16:rowId xmlns:a16="http://schemas.microsoft.com/office/drawing/2014/main" val="3917940709"/>
                  </a:ext>
                </a:extLst>
              </a:tr>
              <a:tr h="639978">
                <a:tc vMerge="1">
                  <a:txBody>
                    <a:bodyPr/>
                    <a:lstStyle/>
                    <a:p>
                      <a:endParaRPr lang="tr-TR"/>
                    </a:p>
                  </a:txBody>
                  <a:tcPr/>
                </a:tc>
                <a:tc>
                  <a:txBody>
                    <a:bodyPr/>
                    <a:lstStyle/>
                    <a:p>
                      <a:pPr algn="ctr" fontAlgn="ctr"/>
                      <a:r>
                        <a:rPr lang="tr-TR" sz="1800" b="1" i="0" u="none" strike="noStrike">
                          <a:solidFill>
                            <a:srgbClr val="000000"/>
                          </a:solidFill>
                          <a:effectLst/>
                          <a:latin typeface="Arial" panose="020B0604020202020204" pitchFamily="34" charset="0"/>
                        </a:rPr>
                        <a:t>2017 Yılı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800" b="1" i="0" u="none" strike="noStrike">
                          <a:solidFill>
                            <a:srgbClr val="000000"/>
                          </a:solidFill>
                          <a:effectLst/>
                          <a:latin typeface="Arial" panose="020B0604020202020204" pitchFamily="34" charset="0"/>
                        </a:rPr>
                        <a:t>2018 Yılı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800" b="1" i="0" u="none" strike="noStrike">
                          <a:solidFill>
                            <a:srgbClr val="000000"/>
                          </a:solidFill>
                          <a:effectLst/>
                          <a:latin typeface="Arial" panose="020B0604020202020204" pitchFamily="34" charset="0"/>
                        </a:rPr>
                        <a:t>2017 Yılı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800" b="1" i="0" u="none" strike="noStrike">
                          <a:solidFill>
                            <a:srgbClr val="000000"/>
                          </a:solidFill>
                          <a:effectLst/>
                          <a:latin typeface="Arial" panose="020B0604020202020204" pitchFamily="34" charset="0"/>
                        </a:rPr>
                        <a:t>2018 Yılı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800" b="1" i="0" u="none" strike="noStrike">
                          <a:solidFill>
                            <a:srgbClr val="000000"/>
                          </a:solidFill>
                          <a:effectLst/>
                          <a:latin typeface="Arial" panose="020B0604020202020204" pitchFamily="34" charset="0"/>
                        </a:rPr>
                        <a:t>2017 Yılı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800" b="1" i="0" u="none" strike="noStrike">
                          <a:solidFill>
                            <a:srgbClr val="000000"/>
                          </a:solidFill>
                          <a:effectLst/>
                          <a:latin typeface="Arial" panose="020B0604020202020204" pitchFamily="34" charset="0"/>
                        </a:rPr>
                        <a:t>2018 Yılı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15239936"/>
                  </a:ext>
                </a:extLst>
              </a:tr>
              <a:tr h="325449">
                <a:tc>
                  <a:txBody>
                    <a:bodyPr/>
                    <a:lstStyle/>
                    <a:p>
                      <a:pPr algn="l" fontAlgn="b"/>
                      <a:r>
                        <a:rPr lang="tr-TR" sz="1800" b="0" i="0" u="none" strike="noStrike" dirty="0">
                          <a:solidFill>
                            <a:srgbClr val="000000"/>
                          </a:solidFill>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tr-TR" sz="1800" b="0" i="0" u="none" strike="noStrike">
                          <a:solidFill>
                            <a:srgbClr val="000000"/>
                          </a:solidFill>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tr-TR" sz="1800" b="0" i="0" u="none" strike="noStrike">
                          <a:solidFill>
                            <a:srgbClr val="000000"/>
                          </a:solidFill>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tr-TR" sz="1800" b="0" i="0" u="none" strike="noStrike">
                          <a:solidFill>
                            <a:srgbClr val="000000"/>
                          </a:solidFill>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tr-TR" sz="1800" b="0" i="0" u="none" strike="noStrike">
                          <a:solidFill>
                            <a:srgbClr val="000000"/>
                          </a:solidFill>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tr-TR" sz="1800" b="0" i="0" u="none" strike="noStrike">
                          <a:solidFill>
                            <a:srgbClr val="000000"/>
                          </a:solidFill>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tr-TR" sz="1800" b="0" i="0" u="none" strike="noStrike">
                          <a:solidFill>
                            <a:srgbClr val="000000"/>
                          </a:solidFill>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075226669"/>
                  </a:ext>
                </a:extLst>
              </a:tr>
              <a:tr h="325449">
                <a:tc>
                  <a:txBody>
                    <a:bodyPr/>
                    <a:lstStyle/>
                    <a:p>
                      <a:pPr algn="l" fontAlgn="b"/>
                      <a:r>
                        <a:rPr lang="tr-TR" sz="1800" b="1" i="0" u="none" strike="noStrike" dirty="0">
                          <a:solidFill>
                            <a:srgbClr val="000000"/>
                          </a:solidFill>
                          <a:effectLst/>
                          <a:latin typeface="Arial" panose="020B0604020202020204" pitchFamily="34" charset="0"/>
                        </a:rPr>
                        <a:t>Yassı Ürün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tr-TR" sz="1800" b="0" i="0" u="none" strike="noStrike">
                          <a:solidFill>
                            <a:srgbClr val="000000"/>
                          </a:solidFill>
                          <a:effectLst/>
                          <a:latin typeface="Arial" panose="020B0604020202020204" pitchFamily="34" charset="0"/>
                        </a:rPr>
                        <a:t>654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tr-TR" sz="1800" b="0" i="0" u="none" strike="noStrike">
                          <a:solidFill>
                            <a:srgbClr val="000000"/>
                          </a:solidFill>
                          <a:effectLst/>
                          <a:latin typeface="Arial" panose="020B0604020202020204" pitchFamily="34" charset="0"/>
                        </a:rPr>
                        <a:t>700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tr-TR" sz="1800" b="0" i="0" u="none" strike="noStrike">
                          <a:solidFill>
                            <a:srgbClr val="000000"/>
                          </a:solidFill>
                          <a:effectLst/>
                          <a:latin typeface="Arial" panose="020B0604020202020204" pitchFamily="34" charset="0"/>
                        </a:rPr>
                        <a:t>689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tr-TR" sz="1800" b="0" i="0" u="none" strike="noStrike">
                          <a:solidFill>
                            <a:srgbClr val="000000"/>
                          </a:solidFill>
                          <a:effectLst/>
                          <a:latin typeface="Arial" panose="020B0604020202020204" pitchFamily="34" charset="0"/>
                        </a:rPr>
                        <a:t>820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tr-TR" sz="1800" b="0" i="0" u="none" strike="noStrike">
                          <a:solidFill>
                            <a:srgbClr val="000000"/>
                          </a:solidFill>
                          <a:effectLst/>
                          <a:latin typeface="Arial" panose="020B0604020202020204" pitchFamily="34" charset="0"/>
                        </a:rPr>
                        <a:t>36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tr-TR" sz="2400" b="1" i="0" u="none" strike="noStrike" dirty="0">
                          <a:solidFill>
                            <a:srgbClr val="FF0000"/>
                          </a:solidFill>
                          <a:effectLst/>
                          <a:latin typeface="Arial" panose="020B0604020202020204" pitchFamily="34" charset="0"/>
                        </a:rPr>
                        <a:t>120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787869018"/>
                  </a:ext>
                </a:extLst>
              </a:tr>
              <a:tr h="325449">
                <a:tc>
                  <a:txBody>
                    <a:bodyPr/>
                    <a:lstStyle/>
                    <a:p>
                      <a:pPr algn="l" fontAlgn="b"/>
                      <a:r>
                        <a:rPr lang="tr-TR" sz="1800" b="1" i="0" u="none" strike="noStrike" dirty="0">
                          <a:solidFill>
                            <a:srgbClr val="000000"/>
                          </a:solidFill>
                          <a:effectLst/>
                          <a:latin typeface="Arial" panose="020B0604020202020204" pitchFamily="34" charset="0"/>
                        </a:rPr>
                        <a:t>Uzun Ürün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tr-TR" sz="1800" b="0" i="0" u="none" strike="noStrike">
                          <a:solidFill>
                            <a:srgbClr val="000000"/>
                          </a:solidFill>
                          <a:effectLst/>
                          <a:latin typeface="Arial" panose="020B0604020202020204" pitchFamily="34" charset="0"/>
                        </a:rPr>
                        <a:t>497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tr-TR" sz="1800" b="0" i="0" u="none" strike="noStrike">
                          <a:solidFill>
                            <a:srgbClr val="000000"/>
                          </a:solidFill>
                          <a:effectLst/>
                          <a:latin typeface="Arial" panose="020B0604020202020204" pitchFamily="34" charset="0"/>
                        </a:rPr>
                        <a:t>589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tr-TR" sz="1800" b="0" i="0" u="none" strike="noStrike">
                          <a:solidFill>
                            <a:srgbClr val="000000"/>
                          </a:solidFill>
                          <a:effectLst/>
                          <a:latin typeface="Arial" panose="020B0604020202020204" pitchFamily="34" charset="0"/>
                        </a:rPr>
                        <a:t>767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tr-TR" sz="1800" b="0" i="0" u="none" strike="noStrike">
                          <a:solidFill>
                            <a:srgbClr val="000000"/>
                          </a:solidFill>
                          <a:effectLst/>
                          <a:latin typeface="Arial" panose="020B0604020202020204" pitchFamily="34" charset="0"/>
                        </a:rPr>
                        <a:t>965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tr-TR" sz="1800" b="0" i="0" u="none" strike="noStrike">
                          <a:solidFill>
                            <a:srgbClr val="000000"/>
                          </a:solidFill>
                          <a:effectLst/>
                          <a:latin typeface="Arial" panose="020B0604020202020204" pitchFamily="34" charset="0"/>
                        </a:rPr>
                        <a:t>270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tr-TR" sz="2400" b="1" i="0" u="none" strike="noStrike" dirty="0">
                          <a:solidFill>
                            <a:srgbClr val="FF0000"/>
                          </a:solidFill>
                          <a:effectLst/>
                          <a:latin typeface="Arial" panose="020B0604020202020204" pitchFamily="34" charset="0"/>
                        </a:rPr>
                        <a:t>376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13249321"/>
                  </a:ext>
                </a:extLst>
              </a:tr>
              <a:tr h="639978">
                <a:tc>
                  <a:txBody>
                    <a:bodyPr/>
                    <a:lstStyle/>
                    <a:p>
                      <a:pPr algn="l" fontAlgn="b"/>
                      <a:r>
                        <a:rPr lang="tr-TR" sz="1800" b="1" i="0" u="none" strike="noStrike" dirty="0">
                          <a:solidFill>
                            <a:srgbClr val="000000"/>
                          </a:solidFill>
                          <a:effectLst/>
                          <a:latin typeface="Arial" panose="020B0604020202020204" pitchFamily="34" charset="0"/>
                        </a:rPr>
                        <a:t>Ortalama Fiyatlar (Çelik Ürünleri)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800" b="1" i="0" u="none" strike="noStrike">
                          <a:solidFill>
                            <a:srgbClr val="000000"/>
                          </a:solidFill>
                          <a:effectLst/>
                          <a:latin typeface="Arial" panose="020B0604020202020204" pitchFamily="34" charset="0"/>
                        </a:rPr>
                        <a:t>544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800" b="1" i="0" u="none" strike="noStrike">
                          <a:solidFill>
                            <a:srgbClr val="000000"/>
                          </a:solidFill>
                          <a:effectLst/>
                          <a:latin typeface="Arial" panose="020B0604020202020204" pitchFamily="34" charset="0"/>
                        </a:rPr>
                        <a:t>627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800" b="1" i="0" u="none" strike="noStrike">
                          <a:solidFill>
                            <a:srgbClr val="000000"/>
                          </a:solidFill>
                          <a:effectLst/>
                          <a:latin typeface="Arial" panose="020B0604020202020204" pitchFamily="34" charset="0"/>
                        </a:rPr>
                        <a:t>618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800" b="1" i="0" u="none" strike="noStrike">
                          <a:solidFill>
                            <a:srgbClr val="000000"/>
                          </a:solidFill>
                          <a:effectLst/>
                          <a:latin typeface="Arial" panose="020B0604020202020204" pitchFamily="34" charset="0"/>
                        </a:rPr>
                        <a:t>737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800" b="1" i="0" u="none" strike="noStrike">
                          <a:solidFill>
                            <a:srgbClr val="000000"/>
                          </a:solidFill>
                          <a:effectLst/>
                          <a:latin typeface="Arial" panose="020B0604020202020204" pitchFamily="34" charset="0"/>
                        </a:rPr>
                        <a:t>74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2400" b="1" i="0" u="none" strike="noStrike" dirty="0">
                          <a:solidFill>
                            <a:srgbClr val="FF0000"/>
                          </a:solidFill>
                          <a:effectLst/>
                          <a:latin typeface="Arial" panose="020B0604020202020204" pitchFamily="34" charset="0"/>
                        </a:rPr>
                        <a:t>110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33734843"/>
                  </a:ext>
                </a:extLst>
              </a:tr>
              <a:tr h="325449">
                <a:tc>
                  <a:txBody>
                    <a:bodyPr/>
                    <a:lstStyle/>
                    <a:p>
                      <a:pPr algn="l" fontAlgn="b"/>
                      <a:r>
                        <a:rPr lang="tr-TR" sz="1800" b="1" i="0" u="none" strike="noStrike" dirty="0">
                          <a:solidFill>
                            <a:srgbClr val="000000"/>
                          </a:solidFill>
                          <a:effectLst/>
                          <a:latin typeface="Arial" panose="020B0604020202020204" pitchFamily="34" charset="0"/>
                        </a:rPr>
                        <a:t>Borular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tr-TR" sz="1800" b="0" i="0" u="none" strike="noStrike">
                          <a:solidFill>
                            <a:srgbClr val="000000"/>
                          </a:solidFill>
                          <a:effectLst/>
                          <a:latin typeface="Arial" panose="020B0604020202020204" pitchFamily="34" charset="0"/>
                        </a:rPr>
                        <a:t>753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tr-TR" sz="1800" b="0" i="0" u="none" strike="noStrike">
                          <a:solidFill>
                            <a:srgbClr val="000000"/>
                          </a:solidFill>
                          <a:effectLst/>
                          <a:latin typeface="Arial" panose="020B0604020202020204" pitchFamily="34" charset="0"/>
                        </a:rPr>
                        <a:t>879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tr-TR" sz="1800" b="0" i="0" u="none" strike="noStrike">
                          <a:solidFill>
                            <a:srgbClr val="000000"/>
                          </a:solidFill>
                          <a:effectLst/>
                          <a:latin typeface="Arial" panose="020B0604020202020204" pitchFamily="34" charset="0"/>
                        </a:rPr>
                        <a:t>1.469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tr-TR" sz="1800" b="0" i="0" u="none" strike="noStrike">
                          <a:solidFill>
                            <a:srgbClr val="000000"/>
                          </a:solidFill>
                          <a:effectLst/>
                          <a:latin typeface="Arial" panose="020B0604020202020204" pitchFamily="34" charset="0"/>
                        </a:rPr>
                        <a:t>1.671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tr-TR" sz="1800" b="0" i="0" u="none" strike="noStrike">
                          <a:solidFill>
                            <a:srgbClr val="000000"/>
                          </a:solidFill>
                          <a:effectLst/>
                          <a:latin typeface="Arial" panose="020B0604020202020204" pitchFamily="34" charset="0"/>
                        </a:rPr>
                        <a:t>716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tr-TR" sz="2400" b="1" i="0" u="none" strike="noStrike" dirty="0">
                          <a:solidFill>
                            <a:srgbClr val="FF0000"/>
                          </a:solidFill>
                          <a:effectLst/>
                          <a:latin typeface="Arial" panose="020B0604020202020204" pitchFamily="34" charset="0"/>
                        </a:rPr>
                        <a:t>792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442222225"/>
                  </a:ext>
                </a:extLst>
              </a:tr>
              <a:tr h="325449">
                <a:tc>
                  <a:txBody>
                    <a:bodyPr/>
                    <a:lstStyle/>
                    <a:p>
                      <a:pPr algn="l" fontAlgn="b"/>
                      <a:r>
                        <a:rPr lang="tr-TR" sz="1800" b="1" i="0" u="none" strike="noStrike" dirty="0">
                          <a:solidFill>
                            <a:srgbClr val="000000"/>
                          </a:solidFill>
                          <a:effectLst/>
                          <a:latin typeface="Arial" panose="020B0604020202020204" pitchFamily="34" charset="0"/>
                        </a:rPr>
                        <a:t>Diğer Çelik Ürünleri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tr-TR" sz="1800" b="0" i="0" u="none" strike="noStrike">
                          <a:solidFill>
                            <a:srgbClr val="000000"/>
                          </a:solidFill>
                          <a:effectLst/>
                          <a:latin typeface="Arial" panose="020B0604020202020204" pitchFamily="34" charset="0"/>
                        </a:rPr>
                        <a:t>2.032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tr-TR" sz="1800" b="0" i="0" u="none" strike="noStrike">
                          <a:solidFill>
                            <a:srgbClr val="000000"/>
                          </a:solidFill>
                          <a:effectLst/>
                          <a:latin typeface="Arial" panose="020B0604020202020204" pitchFamily="34" charset="0"/>
                        </a:rPr>
                        <a:t>2.108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tr-TR" sz="1800" b="0" i="0" u="none" strike="noStrike">
                          <a:solidFill>
                            <a:srgbClr val="000000"/>
                          </a:solidFill>
                          <a:effectLst/>
                          <a:latin typeface="Arial" panose="020B0604020202020204" pitchFamily="34" charset="0"/>
                        </a:rPr>
                        <a:t>4.110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tr-TR" sz="1800" b="0" i="0" u="none" strike="noStrike">
                          <a:solidFill>
                            <a:srgbClr val="000000"/>
                          </a:solidFill>
                          <a:effectLst/>
                          <a:latin typeface="Arial" panose="020B0604020202020204" pitchFamily="34" charset="0"/>
                        </a:rPr>
                        <a:t>4.418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tr-TR" sz="1800" b="0" i="0" u="none" strike="noStrike">
                          <a:solidFill>
                            <a:srgbClr val="000000"/>
                          </a:solidFill>
                          <a:effectLst/>
                          <a:latin typeface="Arial" panose="020B0604020202020204" pitchFamily="34" charset="0"/>
                        </a:rPr>
                        <a:t>2.077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tr-TR" sz="2400" b="1" i="0" u="none" strike="noStrike" dirty="0">
                          <a:solidFill>
                            <a:srgbClr val="FF0000"/>
                          </a:solidFill>
                          <a:effectLst/>
                          <a:latin typeface="Arial" panose="020B0604020202020204" pitchFamily="34" charset="0"/>
                        </a:rPr>
                        <a:t>2.310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41596082"/>
                  </a:ext>
                </a:extLst>
              </a:tr>
              <a:tr h="325449">
                <a:tc>
                  <a:txBody>
                    <a:bodyPr/>
                    <a:lstStyle/>
                    <a:p>
                      <a:pPr algn="l" fontAlgn="b"/>
                      <a:r>
                        <a:rPr lang="tr-TR" sz="1800" b="1" i="0" u="none" strike="noStrike" dirty="0">
                          <a:solidFill>
                            <a:srgbClr val="000000"/>
                          </a:solidFill>
                          <a:effectLst/>
                          <a:latin typeface="Arial" panose="020B0604020202020204" pitchFamily="34" charset="0"/>
                        </a:rPr>
                        <a:t>Tüm Ürünler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800" b="1" i="0" u="none" strike="noStrike" dirty="0">
                          <a:solidFill>
                            <a:srgbClr val="000000"/>
                          </a:solidFill>
                          <a:effectLst/>
                          <a:latin typeface="Arial" panose="020B0604020202020204" pitchFamily="34" charset="0"/>
                        </a:rPr>
                        <a:t>731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800" b="1" i="0" u="none" strike="noStrike" dirty="0">
                          <a:solidFill>
                            <a:srgbClr val="000000"/>
                          </a:solidFill>
                          <a:effectLst/>
                          <a:latin typeface="Arial" panose="020B0604020202020204" pitchFamily="34" charset="0"/>
                        </a:rPr>
                        <a:t>801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800" b="1" i="0" u="none" strike="noStrike" dirty="0">
                          <a:solidFill>
                            <a:srgbClr val="000000"/>
                          </a:solidFill>
                          <a:effectLst/>
                          <a:latin typeface="Arial" panose="020B0604020202020204" pitchFamily="34" charset="0"/>
                        </a:rPr>
                        <a:t>758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800" b="1" i="0" u="none" strike="noStrike" dirty="0">
                          <a:solidFill>
                            <a:srgbClr val="000000"/>
                          </a:solidFill>
                          <a:effectLst/>
                          <a:latin typeface="Arial" panose="020B0604020202020204" pitchFamily="34" charset="0"/>
                        </a:rPr>
                        <a:t>883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800" b="1" i="0" u="none" strike="noStrike" dirty="0">
                          <a:solidFill>
                            <a:srgbClr val="000000"/>
                          </a:solidFill>
                          <a:effectLst/>
                          <a:latin typeface="Arial" panose="020B0604020202020204" pitchFamily="34" charset="0"/>
                        </a:rPr>
                        <a:t>27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2400" b="1" i="0" u="none" strike="noStrike" dirty="0">
                          <a:solidFill>
                            <a:srgbClr val="FF0000"/>
                          </a:solidFill>
                          <a:effectLst/>
                          <a:latin typeface="Arial" panose="020B0604020202020204" pitchFamily="34" charset="0"/>
                        </a:rPr>
                        <a:t>82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4994584"/>
                  </a:ext>
                </a:extLst>
              </a:tr>
            </a:tbl>
          </a:graphicData>
        </a:graphic>
      </p:graphicFrame>
    </p:spTree>
    <p:extLst>
      <p:ext uri="{BB962C8B-B14F-4D97-AF65-F5344CB8AC3E}">
        <p14:creationId xmlns:p14="http://schemas.microsoft.com/office/powerpoint/2010/main" val="1530986096"/>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Metin kutusu 2"/>
          <p:cNvSpPr txBox="1">
            <a:spLocks noChangeArrowheads="1"/>
          </p:cNvSpPr>
          <p:nvPr/>
        </p:nvSpPr>
        <p:spPr bwMode="auto">
          <a:xfrm>
            <a:off x="0" y="0"/>
            <a:ext cx="9144000" cy="708025"/>
          </a:xfrm>
          <a:prstGeom prst="rect">
            <a:avLst/>
          </a:prstGeom>
          <a:solidFill>
            <a:schemeClr val="bg1"/>
          </a:solidFill>
          <a:ln w="9525">
            <a:noFill/>
            <a:miter lim="800000"/>
            <a:headEnd/>
            <a:tailEnd/>
          </a:ln>
        </p:spPr>
        <p:txBody>
          <a:bodyPr>
            <a:spAutoFit/>
          </a:bodyPr>
          <a:lstStyle/>
          <a:p>
            <a:pPr algn="ctr"/>
            <a:endParaRPr lang="tr-TR" sz="4000">
              <a:solidFill>
                <a:srgbClr val="000000"/>
              </a:solidFill>
            </a:endParaRPr>
          </a:p>
        </p:txBody>
      </p:sp>
      <p:sp>
        <p:nvSpPr>
          <p:cNvPr id="2" name="7 Dikdörtgen"/>
          <p:cNvSpPr>
            <a:spLocks noChangeArrowheads="1"/>
          </p:cNvSpPr>
          <p:nvPr/>
        </p:nvSpPr>
        <p:spPr bwMode="auto">
          <a:xfrm>
            <a:off x="1331640" y="206376"/>
            <a:ext cx="7259931" cy="707886"/>
          </a:xfrm>
          <a:prstGeom prst="rect">
            <a:avLst/>
          </a:prstGeom>
          <a:noFill/>
          <a:ln w="9525">
            <a:noFill/>
            <a:miter lim="800000"/>
            <a:headEnd/>
            <a:tailEnd/>
          </a:ln>
        </p:spPr>
        <p:txBody>
          <a:bodyPr wrap="square">
            <a:spAutoFit/>
          </a:bodyPr>
          <a:lstStyle/>
          <a:p>
            <a:pPr algn="ctr"/>
            <a:r>
              <a:rPr lang="tr-TR" sz="4000" b="1" dirty="0">
                <a:ln>
                  <a:solidFill>
                    <a:srgbClr val="000000"/>
                  </a:solidFill>
                </a:ln>
                <a:solidFill>
                  <a:srgbClr val="0000FF"/>
                </a:solidFill>
              </a:rPr>
              <a:t>Global Çelik Sektörü-Girdiler</a:t>
            </a:r>
          </a:p>
        </p:txBody>
      </p:sp>
      <p:pic>
        <p:nvPicPr>
          <p:cNvPr id="10" name="Resim 9" descr="D:\Users\Admin\Downloads\IMG-20180202-WA0013.jpg"/>
          <p:cNvPicPr/>
          <p:nvPr/>
        </p:nvPicPr>
        <p:blipFill>
          <a:blip r:embed="rId3">
            <a:extLst>
              <a:ext uri="{28A0092B-C50C-407E-A947-70E740481C1C}">
                <a14:useLocalDpi xmlns:a14="http://schemas.microsoft.com/office/drawing/2010/main" val="0"/>
              </a:ext>
            </a:extLst>
          </a:blip>
          <a:srcRect/>
          <a:stretch>
            <a:fillRect/>
          </a:stretch>
        </p:blipFill>
        <p:spPr bwMode="auto">
          <a:xfrm>
            <a:off x="166635" y="206376"/>
            <a:ext cx="1165005" cy="986544"/>
          </a:xfrm>
          <a:prstGeom prst="rect">
            <a:avLst/>
          </a:prstGeom>
          <a:noFill/>
          <a:ln>
            <a:noFill/>
          </a:ln>
        </p:spPr>
      </p:pic>
      <p:cxnSp>
        <p:nvCxnSpPr>
          <p:cNvPr id="11" name="Düz Bağlayıcı 10"/>
          <p:cNvCxnSpPr/>
          <p:nvPr/>
        </p:nvCxnSpPr>
        <p:spPr>
          <a:xfrm flipV="1">
            <a:off x="0" y="1273496"/>
            <a:ext cx="9144000" cy="67272"/>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7" name="Alt Başlık 5">
            <a:extLst>
              <a:ext uri="{FF2B5EF4-FFF2-40B4-BE49-F238E27FC236}">
                <a16:creationId xmlns:a16="http://schemas.microsoft.com/office/drawing/2014/main" id="{ABDB135F-2515-45EF-BD69-38ED0EDC8D22}"/>
              </a:ext>
            </a:extLst>
          </p:cNvPr>
          <p:cNvSpPr txBox="1">
            <a:spLocks/>
          </p:cNvSpPr>
          <p:nvPr/>
        </p:nvSpPr>
        <p:spPr bwMode="auto">
          <a:xfrm>
            <a:off x="755576" y="1763442"/>
            <a:ext cx="7785250" cy="454587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0" indent="0" algn="ctr" rtl="0" fontAlgn="base">
              <a:spcBef>
                <a:spcPct val="20000"/>
              </a:spcBef>
              <a:spcAft>
                <a:spcPct val="0"/>
              </a:spcAft>
              <a:buNone/>
              <a:defRPr sz="3200">
                <a:solidFill>
                  <a:schemeClr val="tx1"/>
                </a:solidFill>
                <a:latin typeface="+mn-lt"/>
                <a:ea typeface="+mn-ea"/>
                <a:cs typeface="+mn-cs"/>
              </a:defRPr>
            </a:lvl1pPr>
            <a:lvl2pPr marL="457200" indent="0" algn="ctr" rtl="0" fontAlgn="base">
              <a:spcBef>
                <a:spcPct val="20000"/>
              </a:spcBef>
              <a:spcAft>
                <a:spcPct val="0"/>
              </a:spcAft>
              <a:buNone/>
              <a:defRPr sz="2800">
                <a:solidFill>
                  <a:schemeClr val="tx1"/>
                </a:solidFill>
                <a:latin typeface="+mn-lt"/>
              </a:defRPr>
            </a:lvl2pPr>
            <a:lvl3pPr marL="914400" indent="0" algn="ctr" rtl="0" fontAlgn="base">
              <a:spcBef>
                <a:spcPct val="20000"/>
              </a:spcBef>
              <a:spcAft>
                <a:spcPct val="0"/>
              </a:spcAft>
              <a:buNone/>
              <a:defRPr sz="2400">
                <a:solidFill>
                  <a:schemeClr val="tx1"/>
                </a:solidFill>
                <a:latin typeface="+mn-lt"/>
              </a:defRPr>
            </a:lvl3pPr>
            <a:lvl4pPr marL="1371600" indent="0" algn="ctr" rtl="0" fontAlgn="base">
              <a:spcBef>
                <a:spcPct val="20000"/>
              </a:spcBef>
              <a:spcAft>
                <a:spcPct val="0"/>
              </a:spcAft>
              <a:buNone/>
              <a:defRPr sz="2000">
                <a:solidFill>
                  <a:schemeClr val="tx1"/>
                </a:solidFill>
                <a:latin typeface="+mn-lt"/>
              </a:defRPr>
            </a:lvl4pPr>
            <a:lvl5pPr marL="1828800" indent="0" algn="ctr" rtl="0" fontAlgn="base">
              <a:spcBef>
                <a:spcPct val="20000"/>
              </a:spcBef>
              <a:spcAft>
                <a:spcPct val="0"/>
              </a:spcAft>
              <a:buNone/>
              <a:defRPr sz="2000">
                <a:solidFill>
                  <a:schemeClr val="tx1"/>
                </a:solidFill>
                <a:latin typeface="+mn-lt"/>
              </a:defRPr>
            </a:lvl5pPr>
            <a:lvl6pPr marL="2286000" indent="0" algn="ctr" rtl="0" fontAlgn="base">
              <a:spcBef>
                <a:spcPct val="20000"/>
              </a:spcBef>
              <a:spcAft>
                <a:spcPct val="0"/>
              </a:spcAft>
              <a:buNone/>
              <a:defRPr sz="2000">
                <a:solidFill>
                  <a:schemeClr val="tx1"/>
                </a:solidFill>
                <a:latin typeface="+mn-lt"/>
              </a:defRPr>
            </a:lvl6pPr>
            <a:lvl7pPr marL="2743200" indent="0" algn="ctr" rtl="0" fontAlgn="base">
              <a:spcBef>
                <a:spcPct val="20000"/>
              </a:spcBef>
              <a:spcAft>
                <a:spcPct val="0"/>
              </a:spcAft>
              <a:buNone/>
              <a:defRPr sz="2000">
                <a:solidFill>
                  <a:schemeClr val="tx1"/>
                </a:solidFill>
                <a:latin typeface="+mn-lt"/>
              </a:defRPr>
            </a:lvl7pPr>
            <a:lvl8pPr marL="3200400" indent="0" algn="ctr" rtl="0" fontAlgn="base">
              <a:spcBef>
                <a:spcPct val="20000"/>
              </a:spcBef>
              <a:spcAft>
                <a:spcPct val="0"/>
              </a:spcAft>
              <a:buNone/>
              <a:defRPr sz="2000">
                <a:solidFill>
                  <a:schemeClr val="tx1"/>
                </a:solidFill>
                <a:latin typeface="+mn-lt"/>
              </a:defRPr>
            </a:lvl8pPr>
            <a:lvl9pPr marL="3657600" indent="0" algn="ctr" rtl="0" fontAlgn="base">
              <a:spcBef>
                <a:spcPct val="20000"/>
              </a:spcBef>
              <a:spcAft>
                <a:spcPct val="0"/>
              </a:spcAft>
              <a:buNone/>
              <a:defRPr sz="2000">
                <a:solidFill>
                  <a:schemeClr val="tx1"/>
                </a:solidFill>
                <a:latin typeface="+mn-lt"/>
              </a:defRPr>
            </a:lvl9pPr>
          </a:lstStyle>
          <a:p>
            <a:pPr algn="l"/>
            <a:r>
              <a:rPr lang="tr-TR" sz="2700" b="1" kern="0" dirty="0">
                <a:solidFill>
                  <a:srgbClr val="002060"/>
                </a:solidFill>
                <a:latin typeface="Tahoma" panose="020B0604030504040204" pitchFamily="34" charset="0"/>
                <a:ea typeface="Tahoma" panose="020B0604030504040204" pitchFamily="34" charset="0"/>
                <a:cs typeface="Tahoma" panose="020B0604030504040204" pitchFamily="34" charset="0"/>
              </a:rPr>
              <a:t>Sektörde;</a:t>
            </a:r>
          </a:p>
          <a:p>
            <a:pPr algn="l"/>
            <a:r>
              <a:rPr lang="tr-TR" sz="2700" b="1" kern="0" dirty="0">
                <a:solidFill>
                  <a:srgbClr val="002060"/>
                </a:solidFill>
                <a:latin typeface="Tahoma" panose="020B0604030504040204" pitchFamily="34" charset="0"/>
                <a:ea typeface="Tahoma" panose="020B0604030504040204" pitchFamily="34" charset="0"/>
                <a:cs typeface="Tahoma" panose="020B0604030504040204" pitchFamily="34" charset="0"/>
              </a:rPr>
              <a:t>2018 yılındaki 1,8 milyar ton Ham Çelik üretim verilerine göre yılda yaklaşık olarak, </a:t>
            </a:r>
          </a:p>
          <a:p>
            <a:pPr algn="l"/>
            <a:r>
              <a:rPr lang="tr-TR" sz="2700" b="1" i="1" kern="0" dirty="0">
                <a:solidFill>
                  <a:srgbClr val="FF0000"/>
                </a:solidFill>
                <a:latin typeface="Tahoma" panose="020B0604030504040204" pitchFamily="34" charset="0"/>
                <a:ea typeface="Tahoma" panose="020B0604030504040204" pitchFamily="34" charset="0"/>
                <a:cs typeface="Tahoma" panose="020B0604030504040204" pitchFamily="34" charset="0"/>
              </a:rPr>
              <a:t>-2 milyar ton Demir Cevheri,</a:t>
            </a:r>
          </a:p>
          <a:p>
            <a:pPr algn="l"/>
            <a:r>
              <a:rPr lang="tr-TR" sz="2700" b="1" i="1" kern="0" dirty="0">
                <a:solidFill>
                  <a:srgbClr val="FF0000"/>
                </a:solidFill>
                <a:latin typeface="Tahoma" panose="020B0604030504040204" pitchFamily="34" charset="0"/>
                <a:ea typeface="Tahoma" panose="020B0604030504040204" pitchFamily="34" charset="0"/>
                <a:cs typeface="Tahoma" panose="020B0604030504040204" pitchFamily="34" charset="0"/>
              </a:rPr>
              <a:t>-1 milyar tonun üzerinde metalürjik kömür,</a:t>
            </a:r>
          </a:p>
          <a:p>
            <a:pPr algn="l"/>
            <a:r>
              <a:rPr lang="tr-TR" sz="2700" b="1" i="1" kern="0" dirty="0">
                <a:solidFill>
                  <a:srgbClr val="FF0000"/>
                </a:solidFill>
                <a:latin typeface="Tahoma" panose="020B0604030504040204" pitchFamily="34" charset="0"/>
                <a:ea typeface="Tahoma" panose="020B0604030504040204" pitchFamily="34" charset="0"/>
                <a:cs typeface="Tahoma" panose="020B0604030504040204" pitchFamily="34" charset="0"/>
              </a:rPr>
              <a:t>-400 milyon ton Kireçtaşı,</a:t>
            </a:r>
          </a:p>
          <a:p>
            <a:pPr algn="l"/>
            <a:r>
              <a:rPr lang="tr-TR" sz="2700" b="1" i="1" kern="0" dirty="0">
                <a:solidFill>
                  <a:srgbClr val="FF0000"/>
                </a:solidFill>
                <a:latin typeface="Tahoma" panose="020B0604030504040204" pitchFamily="34" charset="0"/>
                <a:ea typeface="Tahoma" panose="020B0604030504040204" pitchFamily="34" charset="0"/>
                <a:cs typeface="Tahoma" panose="020B0604030504040204" pitchFamily="34" charset="0"/>
              </a:rPr>
              <a:t>-500 milyon ton Hurda,</a:t>
            </a:r>
          </a:p>
          <a:p>
            <a:pPr algn="l"/>
            <a:r>
              <a:rPr lang="tr-TR" sz="2700" b="1" kern="0" dirty="0">
                <a:solidFill>
                  <a:srgbClr val="002060"/>
                </a:solidFill>
                <a:latin typeface="Tahoma" panose="020B0604030504040204" pitchFamily="34" charset="0"/>
                <a:ea typeface="Tahoma" panose="020B0604030504040204" pitchFamily="34" charset="0"/>
                <a:cs typeface="Tahoma" panose="020B0604030504040204" pitchFamily="34" charset="0"/>
              </a:rPr>
              <a:t>Kullanmaktadır.</a:t>
            </a:r>
          </a:p>
          <a:p>
            <a:pPr algn="l"/>
            <a:endParaRPr lang="tr-TR" sz="2800" b="1" kern="0"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algn="l"/>
            <a:endParaRPr lang="tr-TR" b="1" kern="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pic>
        <p:nvPicPr>
          <p:cNvPr id="3" name="Resim 2">
            <a:extLst>
              <a:ext uri="{FF2B5EF4-FFF2-40B4-BE49-F238E27FC236}">
                <a16:creationId xmlns:a16="http://schemas.microsoft.com/office/drawing/2014/main" id="{ACC1757B-7451-493A-9864-096F209EC5A3}"/>
              </a:ext>
            </a:extLst>
          </p:cNvPr>
          <p:cNvPicPr>
            <a:picLocks noChangeAspect="1"/>
          </p:cNvPicPr>
          <p:nvPr/>
        </p:nvPicPr>
        <p:blipFill>
          <a:blip r:embed="rId4"/>
          <a:stretch>
            <a:fillRect/>
          </a:stretch>
        </p:blipFill>
        <p:spPr>
          <a:xfrm>
            <a:off x="683568" y="6164498"/>
            <a:ext cx="2231329" cy="432854"/>
          </a:xfrm>
          <a:prstGeom prst="rect">
            <a:avLst/>
          </a:prstGeom>
        </p:spPr>
      </p:pic>
    </p:spTree>
    <p:extLst>
      <p:ext uri="{BB962C8B-B14F-4D97-AF65-F5344CB8AC3E}">
        <p14:creationId xmlns:p14="http://schemas.microsoft.com/office/powerpoint/2010/main" val="3217921670"/>
      </p:ext>
    </p:extLst>
  </p:cSld>
  <p:clrMapOvr>
    <a:masterClrMapping/>
  </p:clrMapOvr>
  <p:transition spd="slow"/>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Metin kutusu 2"/>
          <p:cNvSpPr txBox="1">
            <a:spLocks noChangeArrowheads="1"/>
          </p:cNvSpPr>
          <p:nvPr/>
        </p:nvSpPr>
        <p:spPr bwMode="auto">
          <a:xfrm>
            <a:off x="0" y="0"/>
            <a:ext cx="9144000" cy="708025"/>
          </a:xfrm>
          <a:prstGeom prst="rect">
            <a:avLst/>
          </a:prstGeom>
          <a:solidFill>
            <a:schemeClr val="bg1"/>
          </a:solidFill>
          <a:ln w="9525">
            <a:noFill/>
            <a:miter lim="800000"/>
            <a:headEnd/>
            <a:tailEnd/>
          </a:ln>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tr-TR" sz="40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 name="7 Dikdörtgen"/>
          <p:cNvSpPr>
            <a:spLocks noChangeArrowheads="1"/>
          </p:cNvSpPr>
          <p:nvPr/>
        </p:nvSpPr>
        <p:spPr bwMode="auto">
          <a:xfrm>
            <a:off x="1187624" y="334397"/>
            <a:ext cx="7403947" cy="646331"/>
          </a:xfrm>
          <a:prstGeom prst="rect">
            <a:avLst/>
          </a:prstGeom>
          <a:noFill/>
          <a:ln w="9525">
            <a:noFill/>
            <a:miter lim="800000"/>
            <a:headEnd/>
            <a:tailEnd/>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3600" b="1" i="0" u="none" strike="noStrike" kern="1200" cap="none" spc="0" normalizeH="0" baseline="0" noProof="0" dirty="0">
                <a:ln>
                  <a:solidFill>
                    <a:srgbClr val="000000"/>
                  </a:solidFill>
                </a:ln>
                <a:solidFill>
                  <a:srgbClr val="0000FF"/>
                </a:solidFill>
                <a:effectLst/>
                <a:uLnTx/>
                <a:uFillTx/>
                <a:latin typeface="Arial" charset="0"/>
                <a:ea typeface="+mn-ea"/>
                <a:cs typeface="+mn-cs"/>
              </a:rPr>
              <a:t>Türk Çelik Sektörü-</a:t>
            </a:r>
            <a:r>
              <a:rPr kumimoji="0" lang="tr-TR" sz="3600" b="1" i="0" u="none" strike="noStrike" kern="1200" cap="none" spc="0" normalizeH="0" baseline="0" noProof="0" dirty="0">
                <a:ln>
                  <a:solidFill>
                    <a:srgbClr val="000000"/>
                  </a:solidFill>
                </a:ln>
                <a:solidFill>
                  <a:srgbClr val="FF0000"/>
                </a:solidFill>
                <a:effectLst/>
                <a:uLnTx/>
                <a:uFillTx/>
                <a:latin typeface="Arial" charset="0"/>
                <a:ea typeface="+mn-ea"/>
                <a:cs typeface="+mn-cs"/>
              </a:rPr>
              <a:t>Fırsatlar</a:t>
            </a:r>
            <a:r>
              <a:rPr kumimoji="0" lang="tr-TR" sz="3600" b="1" i="0" u="none" strike="noStrike" kern="1200" cap="none" spc="0" normalizeH="0" baseline="0" noProof="0" dirty="0">
                <a:ln>
                  <a:solidFill>
                    <a:srgbClr val="000000"/>
                  </a:solidFill>
                </a:ln>
                <a:solidFill>
                  <a:srgbClr val="0000FF"/>
                </a:solidFill>
                <a:effectLst/>
                <a:uLnTx/>
                <a:uFillTx/>
                <a:latin typeface="Arial" charset="0"/>
                <a:ea typeface="+mn-ea"/>
                <a:cs typeface="+mn-cs"/>
              </a:rPr>
              <a:t> </a:t>
            </a:r>
            <a:endParaRPr kumimoji="0" lang="tr-TR" sz="3600" b="1" i="0" u="none" strike="noStrike" kern="1200" cap="none" spc="0" normalizeH="0" baseline="0" noProof="0" dirty="0">
              <a:ln>
                <a:solidFill>
                  <a:srgbClr val="000000"/>
                </a:solidFill>
              </a:ln>
              <a:solidFill>
                <a:srgbClr val="FF0000"/>
              </a:solidFill>
              <a:effectLst/>
              <a:uLnTx/>
              <a:uFillTx/>
              <a:latin typeface="Arial" charset="0"/>
              <a:ea typeface="+mn-ea"/>
              <a:cs typeface="+mn-cs"/>
            </a:endParaRPr>
          </a:p>
        </p:txBody>
      </p:sp>
      <p:pic>
        <p:nvPicPr>
          <p:cNvPr id="10" name="Resim 9" descr="D:\Users\Admin\Downloads\IMG-20180202-WA0013.jpg"/>
          <p:cNvPicPr/>
          <p:nvPr/>
        </p:nvPicPr>
        <p:blipFill>
          <a:blip r:embed="rId3">
            <a:extLst>
              <a:ext uri="{28A0092B-C50C-407E-A947-70E740481C1C}">
                <a14:useLocalDpi xmlns:a14="http://schemas.microsoft.com/office/drawing/2010/main" val="0"/>
              </a:ext>
            </a:extLst>
          </a:blip>
          <a:srcRect/>
          <a:stretch>
            <a:fillRect/>
          </a:stretch>
        </p:blipFill>
        <p:spPr bwMode="auto">
          <a:xfrm>
            <a:off x="166635" y="206376"/>
            <a:ext cx="1165005" cy="986544"/>
          </a:xfrm>
          <a:prstGeom prst="rect">
            <a:avLst/>
          </a:prstGeom>
          <a:noFill/>
          <a:ln>
            <a:noFill/>
          </a:ln>
        </p:spPr>
      </p:pic>
      <p:cxnSp>
        <p:nvCxnSpPr>
          <p:cNvPr id="11" name="Düz Bağlayıcı 10"/>
          <p:cNvCxnSpPr/>
          <p:nvPr/>
        </p:nvCxnSpPr>
        <p:spPr>
          <a:xfrm>
            <a:off x="0" y="1340768"/>
            <a:ext cx="914400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4" name="Metin kutusu 3"/>
          <p:cNvSpPr txBox="1"/>
          <p:nvPr/>
        </p:nvSpPr>
        <p:spPr bwMode="auto">
          <a:xfrm>
            <a:off x="539552" y="1340768"/>
            <a:ext cx="7848871" cy="1569660"/>
          </a:xfrm>
          <a:prstGeom prst="rect">
            <a:avLst/>
          </a:prstGeom>
          <a:noFill/>
          <a:ln w="9525">
            <a:noFill/>
            <a:miter lim="800000"/>
            <a:headEnd/>
            <a:tailEnd/>
          </a:ln>
          <a:effectLst/>
        </p:spPr>
        <p:txBody>
          <a:bodyPr wrap="square" rtlCol="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lang="tr-TR" sz="3200" b="1" dirty="0">
                <a:ln>
                  <a:solidFill>
                    <a:srgbClr val="000000"/>
                  </a:solidFill>
                </a:ln>
                <a:solidFill>
                  <a:srgbClr val="FF0000"/>
                </a:solidFill>
              </a:rPr>
              <a:t>Hükümetimizin Çelik Sektörünü Korumak açısından ilave önlemleri süratle alması</a:t>
            </a:r>
            <a:r>
              <a:rPr kumimoji="0" lang="tr-TR" sz="3000" b="1" i="0" u="none" strike="noStrike" kern="1200" cap="none" spc="0" normalizeH="0" baseline="0" noProof="0" dirty="0">
                <a:ln>
                  <a:noFill/>
                </a:ln>
                <a:solidFill>
                  <a:srgbClr val="C00000"/>
                </a:solidFill>
                <a:effectLst/>
                <a:uLnTx/>
                <a:uFillTx/>
                <a:latin typeface="Arial" charset="0"/>
                <a:ea typeface="+mn-ea"/>
                <a:cs typeface="+mn-cs"/>
              </a:rPr>
              <a:t>:</a:t>
            </a:r>
          </a:p>
        </p:txBody>
      </p:sp>
      <p:sp>
        <p:nvSpPr>
          <p:cNvPr id="5" name="Metin kutusu 4"/>
          <p:cNvSpPr txBox="1"/>
          <p:nvPr/>
        </p:nvSpPr>
        <p:spPr bwMode="auto">
          <a:xfrm>
            <a:off x="539552" y="2852936"/>
            <a:ext cx="7560840" cy="3046988"/>
          </a:xfrm>
          <a:prstGeom prst="rect">
            <a:avLst/>
          </a:prstGeom>
          <a:noFill/>
          <a:ln w="9525">
            <a:noFill/>
            <a:miter lim="800000"/>
            <a:headEnd/>
            <a:tailEnd/>
          </a:ln>
          <a:effectLst/>
        </p:spPr>
        <p:txBody>
          <a:bodyPr wrap="square" rtlCol="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tr-TR" sz="3200" b="1" i="0" u="none" strike="noStrike" kern="1200" cap="none" spc="0" normalizeH="0" baseline="0" noProof="0" dirty="0">
                <a:ln>
                  <a:noFill/>
                </a:ln>
                <a:solidFill>
                  <a:srgbClr val="002060"/>
                </a:solidFill>
                <a:effectLst/>
                <a:uLnTx/>
                <a:uFillTx/>
                <a:latin typeface="Arial" charset="0"/>
                <a:ea typeface="+mn-ea"/>
                <a:cs typeface="+mn-cs"/>
              </a:rPr>
              <a:t>AB ve ABD tarafından alınan koruma önlemlerine karşılık Hükümetimizin, alınan karşı koruma önlemlerine ek olarak Türk Çelik Sektörü açısından ilave koruma önlemlerini  süratle alması</a:t>
            </a:r>
            <a:r>
              <a:rPr kumimoji="0" lang="tr-TR" sz="2500" b="1" i="0" u="none" strike="noStrike" kern="1200" cap="none" spc="0" normalizeH="0" baseline="0" noProof="0" dirty="0">
                <a:ln>
                  <a:noFill/>
                </a:ln>
                <a:solidFill>
                  <a:srgbClr val="002060"/>
                </a:solidFill>
                <a:effectLst/>
                <a:uLnTx/>
                <a:uFillTx/>
                <a:latin typeface="Arial" charset="0"/>
                <a:ea typeface="+mn-ea"/>
                <a:cs typeface="+mn-cs"/>
              </a:rPr>
              <a:t>.</a:t>
            </a:r>
            <a:endParaRPr kumimoji="0" lang="tr-TR" sz="2600" b="1" i="0" u="none" strike="noStrike" kern="1200" cap="none" spc="0" normalizeH="0" baseline="0" noProof="0" dirty="0">
              <a:ln>
                <a:noFill/>
              </a:ln>
              <a:solidFill>
                <a:srgbClr val="002060"/>
              </a:solidFill>
              <a:effectLst/>
              <a:uLnTx/>
              <a:uFillTx/>
              <a:latin typeface="Arial" charset="0"/>
              <a:ea typeface="+mn-ea"/>
              <a:cs typeface="+mn-cs"/>
            </a:endParaRPr>
          </a:p>
        </p:txBody>
      </p:sp>
    </p:spTree>
    <p:extLst>
      <p:ext uri="{BB962C8B-B14F-4D97-AF65-F5344CB8AC3E}">
        <p14:creationId xmlns:p14="http://schemas.microsoft.com/office/powerpoint/2010/main" val="4200244083"/>
      </p:ext>
    </p:extLst>
  </p:cSld>
  <p:clrMapOvr>
    <a:masterClrMapping/>
  </p:clrMapOvr>
  <p:transition spd="slow"/>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Line 5"/>
          <p:cNvSpPr>
            <a:spLocks noChangeShapeType="1"/>
          </p:cNvSpPr>
          <p:nvPr/>
        </p:nvSpPr>
        <p:spPr bwMode="auto">
          <a:xfrm>
            <a:off x="250825" y="1484313"/>
            <a:ext cx="8497888" cy="0"/>
          </a:xfrm>
          <a:prstGeom prst="line">
            <a:avLst/>
          </a:prstGeom>
          <a:noFill/>
          <a:ln w="38100">
            <a:solidFill>
              <a:srgbClr val="0000FF"/>
            </a:solidFill>
            <a:round/>
            <a:headEnd/>
            <a:tailEnd/>
          </a:ln>
          <a:effectLst/>
        </p:spPr>
        <p:txBody>
          <a:bodyPr/>
          <a:lstStyle/>
          <a:p>
            <a:endParaRPr lang="tr-TR"/>
          </a:p>
        </p:txBody>
      </p:sp>
      <p:sp>
        <p:nvSpPr>
          <p:cNvPr id="7" name="WordArt 2"/>
          <p:cNvSpPr>
            <a:spLocks noChangeArrowheads="1" noChangeShapeType="1" noTextEdit="1"/>
          </p:cNvSpPr>
          <p:nvPr/>
        </p:nvSpPr>
        <p:spPr bwMode="auto">
          <a:xfrm>
            <a:off x="1214414" y="2636912"/>
            <a:ext cx="6696075" cy="1445315"/>
          </a:xfrm>
          <a:prstGeom prst="rect">
            <a:avLst/>
          </a:prstGeom>
        </p:spPr>
        <p:txBody>
          <a:bodyPr wrap="none" fromWordArt="1">
            <a:prstTxWarp prst="textPlain">
              <a:avLst>
                <a:gd name="adj" fmla="val 50000"/>
              </a:avLst>
            </a:prstTxWarp>
          </a:bodyPr>
          <a:lstStyle/>
          <a:p>
            <a:pPr algn="ctr"/>
            <a:r>
              <a:rPr lang="tr-TR" sz="1100" kern="10" dirty="0">
                <a:ln w="25400">
                  <a:solidFill>
                    <a:srgbClr val="3366FF"/>
                  </a:solidFill>
                  <a:round/>
                  <a:headEnd/>
                  <a:tailEnd/>
                </a:ln>
                <a:solidFill>
                  <a:srgbClr val="FF0000"/>
                </a:solidFill>
                <a:latin typeface="Arial Black"/>
              </a:rPr>
              <a:t>TEŞEKKÜR EDERİZ.</a:t>
            </a:r>
          </a:p>
        </p:txBody>
      </p:sp>
      <p:sp>
        <p:nvSpPr>
          <p:cNvPr id="2" name="Slayt Numarası Yer Tutucusu 1"/>
          <p:cNvSpPr>
            <a:spLocks noGrp="1"/>
          </p:cNvSpPr>
          <p:nvPr>
            <p:ph type="sldNum" sz="quarter" idx="12"/>
          </p:nvPr>
        </p:nvSpPr>
        <p:spPr/>
        <p:txBody>
          <a:bodyPr/>
          <a:lstStyle/>
          <a:p>
            <a:fld id="{3935C003-52FD-47A7-B1ED-0B311D76C408}" type="slidenum">
              <a:rPr lang="tr-TR" smtClean="0"/>
              <a:pPr/>
              <a:t>51</a:t>
            </a:fld>
            <a:endParaRPr lang="tr-TR"/>
          </a:p>
        </p:txBody>
      </p:sp>
      <p:pic>
        <p:nvPicPr>
          <p:cNvPr id="5" name="Resim 4" descr="D:\Users\Admin\Downloads\IMG-20180202-WA0013.jpg"/>
          <p:cNvPicPr/>
          <p:nvPr/>
        </p:nvPicPr>
        <p:blipFill>
          <a:blip r:embed="rId2">
            <a:extLst>
              <a:ext uri="{28A0092B-C50C-407E-A947-70E740481C1C}">
                <a14:useLocalDpi xmlns:a14="http://schemas.microsoft.com/office/drawing/2010/main" val="0"/>
              </a:ext>
            </a:extLst>
          </a:blip>
          <a:srcRect/>
          <a:stretch>
            <a:fillRect/>
          </a:stretch>
        </p:blipFill>
        <p:spPr bwMode="auto">
          <a:xfrm>
            <a:off x="166635" y="206376"/>
            <a:ext cx="1165005" cy="986544"/>
          </a:xfrm>
          <a:prstGeom prst="rect">
            <a:avLst/>
          </a:prstGeom>
          <a:noFill/>
          <a:ln>
            <a:noFill/>
          </a:ln>
        </p:spPr>
      </p:pic>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Metin kutusu 2"/>
          <p:cNvSpPr txBox="1">
            <a:spLocks noChangeArrowheads="1"/>
          </p:cNvSpPr>
          <p:nvPr/>
        </p:nvSpPr>
        <p:spPr bwMode="auto">
          <a:xfrm>
            <a:off x="0" y="0"/>
            <a:ext cx="9144000" cy="708025"/>
          </a:xfrm>
          <a:prstGeom prst="rect">
            <a:avLst/>
          </a:prstGeom>
          <a:solidFill>
            <a:schemeClr val="bg1"/>
          </a:solidFill>
          <a:ln w="9525">
            <a:noFill/>
            <a:miter lim="800000"/>
            <a:headEnd/>
            <a:tailEnd/>
          </a:ln>
        </p:spPr>
        <p:txBody>
          <a:bodyPr>
            <a:spAutoFit/>
          </a:bodyPr>
          <a:lstStyle/>
          <a:p>
            <a:pPr algn="ctr"/>
            <a:endParaRPr lang="tr-TR" sz="4000">
              <a:solidFill>
                <a:srgbClr val="000000"/>
              </a:solidFill>
            </a:endParaRPr>
          </a:p>
        </p:txBody>
      </p:sp>
      <p:sp>
        <p:nvSpPr>
          <p:cNvPr id="2" name="7 Dikdörtgen"/>
          <p:cNvSpPr>
            <a:spLocks noChangeArrowheads="1"/>
          </p:cNvSpPr>
          <p:nvPr/>
        </p:nvSpPr>
        <p:spPr bwMode="auto">
          <a:xfrm>
            <a:off x="1331640" y="44624"/>
            <a:ext cx="7259931" cy="1323439"/>
          </a:xfrm>
          <a:prstGeom prst="rect">
            <a:avLst/>
          </a:prstGeom>
          <a:noFill/>
          <a:ln w="9525">
            <a:noFill/>
            <a:miter lim="800000"/>
            <a:headEnd/>
            <a:tailEnd/>
          </a:ln>
        </p:spPr>
        <p:txBody>
          <a:bodyPr wrap="square">
            <a:spAutoFit/>
          </a:bodyPr>
          <a:lstStyle/>
          <a:p>
            <a:pPr algn="ctr"/>
            <a:r>
              <a:rPr lang="tr-TR" sz="4000" b="1" dirty="0">
                <a:ln>
                  <a:solidFill>
                    <a:srgbClr val="000000"/>
                  </a:solidFill>
                </a:ln>
                <a:solidFill>
                  <a:srgbClr val="0000FF"/>
                </a:solidFill>
              </a:rPr>
              <a:t>Global Çelik Sektörü-Çelik Kullanım Alanları</a:t>
            </a:r>
          </a:p>
        </p:txBody>
      </p:sp>
      <p:pic>
        <p:nvPicPr>
          <p:cNvPr id="10" name="Resim 9" descr="D:\Users\Admin\Downloads\IMG-20180202-WA0013.jpg"/>
          <p:cNvPicPr/>
          <p:nvPr/>
        </p:nvPicPr>
        <p:blipFill>
          <a:blip r:embed="rId3">
            <a:extLst>
              <a:ext uri="{28A0092B-C50C-407E-A947-70E740481C1C}">
                <a14:useLocalDpi xmlns:a14="http://schemas.microsoft.com/office/drawing/2010/main" val="0"/>
              </a:ext>
            </a:extLst>
          </a:blip>
          <a:srcRect/>
          <a:stretch>
            <a:fillRect/>
          </a:stretch>
        </p:blipFill>
        <p:spPr bwMode="auto">
          <a:xfrm>
            <a:off x="166635" y="206376"/>
            <a:ext cx="1165005" cy="986544"/>
          </a:xfrm>
          <a:prstGeom prst="rect">
            <a:avLst/>
          </a:prstGeom>
          <a:noFill/>
          <a:ln>
            <a:noFill/>
          </a:ln>
        </p:spPr>
      </p:pic>
      <p:cxnSp>
        <p:nvCxnSpPr>
          <p:cNvPr id="11" name="Düz Bağlayıcı 10"/>
          <p:cNvCxnSpPr/>
          <p:nvPr/>
        </p:nvCxnSpPr>
        <p:spPr>
          <a:xfrm flipV="1">
            <a:off x="0" y="1273496"/>
            <a:ext cx="9144000" cy="67272"/>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7" name="Alt Başlık 5">
            <a:extLst>
              <a:ext uri="{FF2B5EF4-FFF2-40B4-BE49-F238E27FC236}">
                <a16:creationId xmlns:a16="http://schemas.microsoft.com/office/drawing/2014/main" id="{ABDB135F-2515-45EF-BD69-38ED0EDC8D22}"/>
              </a:ext>
            </a:extLst>
          </p:cNvPr>
          <p:cNvSpPr txBox="1">
            <a:spLocks/>
          </p:cNvSpPr>
          <p:nvPr/>
        </p:nvSpPr>
        <p:spPr bwMode="auto">
          <a:xfrm>
            <a:off x="679375" y="1552154"/>
            <a:ext cx="7785250" cy="454587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0" indent="0" algn="ctr" rtl="0" fontAlgn="base">
              <a:spcBef>
                <a:spcPct val="20000"/>
              </a:spcBef>
              <a:spcAft>
                <a:spcPct val="0"/>
              </a:spcAft>
              <a:buNone/>
              <a:defRPr sz="3200">
                <a:solidFill>
                  <a:schemeClr val="tx1"/>
                </a:solidFill>
                <a:latin typeface="+mn-lt"/>
                <a:ea typeface="+mn-ea"/>
                <a:cs typeface="+mn-cs"/>
              </a:defRPr>
            </a:lvl1pPr>
            <a:lvl2pPr marL="457200" indent="0" algn="ctr" rtl="0" fontAlgn="base">
              <a:spcBef>
                <a:spcPct val="20000"/>
              </a:spcBef>
              <a:spcAft>
                <a:spcPct val="0"/>
              </a:spcAft>
              <a:buNone/>
              <a:defRPr sz="2800">
                <a:solidFill>
                  <a:schemeClr val="tx1"/>
                </a:solidFill>
                <a:latin typeface="+mn-lt"/>
              </a:defRPr>
            </a:lvl2pPr>
            <a:lvl3pPr marL="914400" indent="0" algn="ctr" rtl="0" fontAlgn="base">
              <a:spcBef>
                <a:spcPct val="20000"/>
              </a:spcBef>
              <a:spcAft>
                <a:spcPct val="0"/>
              </a:spcAft>
              <a:buNone/>
              <a:defRPr sz="2400">
                <a:solidFill>
                  <a:schemeClr val="tx1"/>
                </a:solidFill>
                <a:latin typeface="+mn-lt"/>
              </a:defRPr>
            </a:lvl3pPr>
            <a:lvl4pPr marL="1371600" indent="0" algn="ctr" rtl="0" fontAlgn="base">
              <a:spcBef>
                <a:spcPct val="20000"/>
              </a:spcBef>
              <a:spcAft>
                <a:spcPct val="0"/>
              </a:spcAft>
              <a:buNone/>
              <a:defRPr sz="2000">
                <a:solidFill>
                  <a:schemeClr val="tx1"/>
                </a:solidFill>
                <a:latin typeface="+mn-lt"/>
              </a:defRPr>
            </a:lvl4pPr>
            <a:lvl5pPr marL="1828800" indent="0" algn="ctr" rtl="0" fontAlgn="base">
              <a:spcBef>
                <a:spcPct val="20000"/>
              </a:spcBef>
              <a:spcAft>
                <a:spcPct val="0"/>
              </a:spcAft>
              <a:buNone/>
              <a:defRPr sz="2000">
                <a:solidFill>
                  <a:schemeClr val="tx1"/>
                </a:solidFill>
                <a:latin typeface="+mn-lt"/>
              </a:defRPr>
            </a:lvl5pPr>
            <a:lvl6pPr marL="2286000" indent="0" algn="ctr" rtl="0" fontAlgn="base">
              <a:spcBef>
                <a:spcPct val="20000"/>
              </a:spcBef>
              <a:spcAft>
                <a:spcPct val="0"/>
              </a:spcAft>
              <a:buNone/>
              <a:defRPr sz="2000">
                <a:solidFill>
                  <a:schemeClr val="tx1"/>
                </a:solidFill>
                <a:latin typeface="+mn-lt"/>
              </a:defRPr>
            </a:lvl6pPr>
            <a:lvl7pPr marL="2743200" indent="0" algn="ctr" rtl="0" fontAlgn="base">
              <a:spcBef>
                <a:spcPct val="20000"/>
              </a:spcBef>
              <a:spcAft>
                <a:spcPct val="0"/>
              </a:spcAft>
              <a:buNone/>
              <a:defRPr sz="2000">
                <a:solidFill>
                  <a:schemeClr val="tx1"/>
                </a:solidFill>
                <a:latin typeface="+mn-lt"/>
              </a:defRPr>
            </a:lvl7pPr>
            <a:lvl8pPr marL="3200400" indent="0" algn="ctr" rtl="0" fontAlgn="base">
              <a:spcBef>
                <a:spcPct val="20000"/>
              </a:spcBef>
              <a:spcAft>
                <a:spcPct val="0"/>
              </a:spcAft>
              <a:buNone/>
              <a:defRPr sz="2000">
                <a:solidFill>
                  <a:schemeClr val="tx1"/>
                </a:solidFill>
                <a:latin typeface="+mn-lt"/>
              </a:defRPr>
            </a:lvl8pPr>
            <a:lvl9pPr marL="3657600" indent="0" algn="ctr" rtl="0" fontAlgn="base">
              <a:spcBef>
                <a:spcPct val="20000"/>
              </a:spcBef>
              <a:spcAft>
                <a:spcPct val="0"/>
              </a:spcAft>
              <a:buNone/>
              <a:defRPr sz="2000">
                <a:solidFill>
                  <a:schemeClr val="tx1"/>
                </a:solidFill>
                <a:latin typeface="+mn-lt"/>
              </a:defRPr>
            </a:lvl9pPr>
          </a:lstStyle>
          <a:p>
            <a:pPr algn="l"/>
            <a:r>
              <a:rPr lang="tr-TR" b="1" kern="0" dirty="0">
                <a:solidFill>
                  <a:srgbClr val="002060"/>
                </a:solidFill>
                <a:latin typeface="Tahoma" panose="020B0604030504040204" pitchFamily="34" charset="0"/>
                <a:ea typeface="Tahoma" panose="020B0604030504040204" pitchFamily="34" charset="0"/>
                <a:cs typeface="Tahoma" panose="020B0604030504040204" pitchFamily="34" charset="0"/>
              </a:rPr>
              <a:t>Üretilen Çeliğin;</a:t>
            </a:r>
          </a:p>
          <a:p>
            <a:pPr algn="l"/>
            <a:r>
              <a:rPr lang="tr-TR" sz="2400" b="1" i="1" kern="0" dirty="0">
                <a:solidFill>
                  <a:srgbClr val="FF0000"/>
                </a:solidFill>
                <a:latin typeface="Tahoma" panose="020B0604030504040204" pitchFamily="34" charset="0"/>
                <a:ea typeface="Tahoma" panose="020B0604030504040204" pitchFamily="34" charset="0"/>
                <a:cs typeface="Tahoma" panose="020B0604030504040204" pitchFamily="34" charset="0"/>
              </a:rPr>
              <a:t>-%51’ i İnşaat ve yapı sektöründe,</a:t>
            </a:r>
          </a:p>
          <a:p>
            <a:pPr algn="l"/>
            <a:r>
              <a:rPr lang="tr-TR" sz="2400" b="1" i="1" kern="0" dirty="0">
                <a:solidFill>
                  <a:srgbClr val="FF0000"/>
                </a:solidFill>
                <a:latin typeface="Tahoma" panose="020B0604030504040204" pitchFamily="34" charset="0"/>
                <a:ea typeface="Tahoma" panose="020B0604030504040204" pitchFamily="34" charset="0"/>
                <a:cs typeface="Tahoma" panose="020B0604030504040204" pitchFamily="34" charset="0"/>
              </a:rPr>
              <a:t>-%12’ si Otomotiv sektöründe,</a:t>
            </a:r>
          </a:p>
          <a:p>
            <a:pPr algn="l"/>
            <a:r>
              <a:rPr lang="tr-TR" sz="2400" b="1" i="1" kern="0" dirty="0">
                <a:solidFill>
                  <a:srgbClr val="FF0000"/>
                </a:solidFill>
                <a:latin typeface="Tahoma" panose="020B0604030504040204" pitchFamily="34" charset="0"/>
                <a:ea typeface="Tahoma" panose="020B0604030504040204" pitchFamily="34" charset="0"/>
                <a:cs typeface="Tahoma" panose="020B0604030504040204" pitchFamily="34" charset="0"/>
              </a:rPr>
              <a:t>-%11’ i Metal İşleme sektöründe,</a:t>
            </a:r>
          </a:p>
          <a:p>
            <a:pPr algn="l"/>
            <a:r>
              <a:rPr lang="tr-TR" sz="2400" b="1" i="1" kern="0" dirty="0">
                <a:solidFill>
                  <a:srgbClr val="FF0000"/>
                </a:solidFill>
                <a:latin typeface="Tahoma" panose="020B0604030504040204" pitchFamily="34" charset="0"/>
                <a:ea typeface="Tahoma" panose="020B0604030504040204" pitchFamily="34" charset="0"/>
                <a:cs typeface="Tahoma" panose="020B0604030504040204" pitchFamily="34" charset="0"/>
              </a:rPr>
              <a:t>-%15’ i Mekanik Ekipman Sektöründe,</a:t>
            </a:r>
          </a:p>
          <a:p>
            <a:pPr algn="l"/>
            <a:r>
              <a:rPr lang="tr-TR" sz="2400" b="1" i="1" kern="0" dirty="0">
                <a:solidFill>
                  <a:srgbClr val="FF0000"/>
                </a:solidFill>
                <a:latin typeface="Tahoma" panose="020B0604030504040204" pitchFamily="34" charset="0"/>
                <a:ea typeface="Tahoma" panose="020B0604030504040204" pitchFamily="34" charset="0"/>
                <a:cs typeface="Tahoma" panose="020B0604030504040204" pitchFamily="34" charset="0"/>
              </a:rPr>
              <a:t>-%5’ i Taşımacılık sektöründe,</a:t>
            </a:r>
          </a:p>
          <a:p>
            <a:pPr algn="l"/>
            <a:r>
              <a:rPr lang="tr-TR" sz="2400" b="1" i="1" kern="0" dirty="0">
                <a:solidFill>
                  <a:srgbClr val="FF0000"/>
                </a:solidFill>
                <a:latin typeface="Tahoma" panose="020B0604030504040204" pitchFamily="34" charset="0"/>
                <a:ea typeface="Tahoma" panose="020B0604030504040204" pitchFamily="34" charset="0"/>
                <a:cs typeface="Tahoma" panose="020B0604030504040204" pitchFamily="34" charset="0"/>
              </a:rPr>
              <a:t>-%3’ ü Elektrik Ekipmanları sektöründe,</a:t>
            </a:r>
          </a:p>
          <a:p>
            <a:pPr algn="l"/>
            <a:r>
              <a:rPr lang="tr-TR" sz="2400" b="1" i="1" kern="0" dirty="0">
                <a:solidFill>
                  <a:srgbClr val="FF0000"/>
                </a:solidFill>
                <a:latin typeface="Tahoma" panose="020B0604030504040204" pitchFamily="34" charset="0"/>
                <a:ea typeface="Tahoma" panose="020B0604030504040204" pitchFamily="34" charset="0"/>
                <a:cs typeface="Tahoma" panose="020B0604030504040204" pitchFamily="34" charset="0"/>
              </a:rPr>
              <a:t>-%3’ü Diğer Sektörlerde</a:t>
            </a:r>
          </a:p>
          <a:p>
            <a:pPr algn="l"/>
            <a:r>
              <a:rPr lang="tr-TR" sz="2800" b="1" kern="0" dirty="0">
                <a:solidFill>
                  <a:srgbClr val="002060"/>
                </a:solidFill>
                <a:latin typeface="Tahoma" panose="020B0604030504040204" pitchFamily="34" charset="0"/>
                <a:ea typeface="Tahoma" panose="020B0604030504040204" pitchFamily="34" charset="0"/>
                <a:cs typeface="Tahoma" panose="020B0604030504040204" pitchFamily="34" charset="0"/>
              </a:rPr>
              <a:t>Kullanılmaktadır,</a:t>
            </a:r>
          </a:p>
        </p:txBody>
      </p:sp>
      <p:pic>
        <p:nvPicPr>
          <p:cNvPr id="3" name="Resim 2">
            <a:extLst>
              <a:ext uri="{FF2B5EF4-FFF2-40B4-BE49-F238E27FC236}">
                <a16:creationId xmlns:a16="http://schemas.microsoft.com/office/drawing/2014/main" id="{B6950E92-3B9D-4629-95B4-43E4F27F3E71}"/>
              </a:ext>
            </a:extLst>
          </p:cNvPr>
          <p:cNvPicPr>
            <a:picLocks noChangeAspect="1"/>
          </p:cNvPicPr>
          <p:nvPr/>
        </p:nvPicPr>
        <p:blipFill>
          <a:blip r:embed="rId4"/>
          <a:stretch>
            <a:fillRect/>
          </a:stretch>
        </p:blipFill>
        <p:spPr>
          <a:xfrm>
            <a:off x="611560" y="6308514"/>
            <a:ext cx="2231329" cy="432854"/>
          </a:xfrm>
          <a:prstGeom prst="rect">
            <a:avLst/>
          </a:prstGeom>
        </p:spPr>
      </p:pic>
    </p:spTree>
    <p:extLst>
      <p:ext uri="{BB962C8B-B14F-4D97-AF65-F5344CB8AC3E}">
        <p14:creationId xmlns:p14="http://schemas.microsoft.com/office/powerpoint/2010/main" val="2685445980"/>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Metin kutusu 2"/>
          <p:cNvSpPr txBox="1">
            <a:spLocks noChangeArrowheads="1"/>
          </p:cNvSpPr>
          <p:nvPr/>
        </p:nvSpPr>
        <p:spPr bwMode="auto">
          <a:xfrm>
            <a:off x="0" y="0"/>
            <a:ext cx="9144000" cy="708025"/>
          </a:xfrm>
          <a:prstGeom prst="rect">
            <a:avLst/>
          </a:prstGeom>
          <a:solidFill>
            <a:schemeClr val="bg1"/>
          </a:solidFill>
          <a:ln w="9525">
            <a:noFill/>
            <a:miter lim="800000"/>
            <a:headEnd/>
            <a:tailEnd/>
          </a:ln>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tr-TR" sz="40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 name="7 Dikdörtgen"/>
          <p:cNvSpPr>
            <a:spLocks noChangeArrowheads="1"/>
          </p:cNvSpPr>
          <p:nvPr/>
        </p:nvSpPr>
        <p:spPr bwMode="auto">
          <a:xfrm>
            <a:off x="1331640" y="206376"/>
            <a:ext cx="7259931" cy="707886"/>
          </a:xfrm>
          <a:prstGeom prst="rect">
            <a:avLst/>
          </a:prstGeom>
          <a:noFill/>
          <a:ln w="9525">
            <a:noFill/>
            <a:miter lim="800000"/>
            <a:headEnd/>
            <a:tailEnd/>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4000" b="1" i="0" u="none" strike="noStrike" kern="1200" cap="none" spc="0" normalizeH="0" baseline="0" noProof="0" dirty="0">
                <a:ln>
                  <a:solidFill>
                    <a:srgbClr val="000000"/>
                  </a:solidFill>
                </a:ln>
                <a:solidFill>
                  <a:srgbClr val="0000FF"/>
                </a:solidFill>
                <a:effectLst/>
                <a:uLnTx/>
                <a:uFillTx/>
                <a:latin typeface="Arial" charset="0"/>
                <a:ea typeface="+mn-ea"/>
                <a:cs typeface="+mn-cs"/>
              </a:rPr>
              <a:t>Global Çelik Sektörü-Üretim</a:t>
            </a:r>
          </a:p>
        </p:txBody>
      </p:sp>
      <p:pic>
        <p:nvPicPr>
          <p:cNvPr id="10" name="Resim 9" descr="D:\Users\Admin\Downloads\IMG-20180202-WA0013.jpg"/>
          <p:cNvPicPr/>
          <p:nvPr/>
        </p:nvPicPr>
        <p:blipFill>
          <a:blip r:embed="rId3">
            <a:extLst>
              <a:ext uri="{28A0092B-C50C-407E-A947-70E740481C1C}">
                <a14:useLocalDpi xmlns:a14="http://schemas.microsoft.com/office/drawing/2010/main" val="0"/>
              </a:ext>
            </a:extLst>
          </a:blip>
          <a:srcRect/>
          <a:stretch>
            <a:fillRect/>
          </a:stretch>
        </p:blipFill>
        <p:spPr bwMode="auto">
          <a:xfrm>
            <a:off x="166635" y="206376"/>
            <a:ext cx="1165005" cy="986544"/>
          </a:xfrm>
          <a:prstGeom prst="rect">
            <a:avLst/>
          </a:prstGeom>
          <a:noFill/>
          <a:ln>
            <a:noFill/>
          </a:ln>
        </p:spPr>
      </p:pic>
      <p:cxnSp>
        <p:nvCxnSpPr>
          <p:cNvPr id="11" name="Düz Bağlayıcı 10"/>
          <p:cNvCxnSpPr/>
          <p:nvPr/>
        </p:nvCxnSpPr>
        <p:spPr>
          <a:xfrm flipV="1">
            <a:off x="0" y="1273496"/>
            <a:ext cx="9144000" cy="67272"/>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7" name="Alt Başlık 5">
            <a:extLst>
              <a:ext uri="{FF2B5EF4-FFF2-40B4-BE49-F238E27FC236}">
                <a16:creationId xmlns:a16="http://schemas.microsoft.com/office/drawing/2014/main" id="{ABDB135F-2515-45EF-BD69-38ED0EDC8D22}"/>
              </a:ext>
            </a:extLst>
          </p:cNvPr>
          <p:cNvSpPr txBox="1">
            <a:spLocks/>
          </p:cNvSpPr>
          <p:nvPr/>
        </p:nvSpPr>
        <p:spPr bwMode="auto">
          <a:xfrm>
            <a:off x="679375" y="1552154"/>
            <a:ext cx="7785250" cy="94547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0" indent="0" algn="ctr" rtl="0" fontAlgn="base">
              <a:spcBef>
                <a:spcPct val="20000"/>
              </a:spcBef>
              <a:spcAft>
                <a:spcPct val="0"/>
              </a:spcAft>
              <a:buNone/>
              <a:defRPr sz="3200">
                <a:solidFill>
                  <a:schemeClr val="tx1"/>
                </a:solidFill>
                <a:latin typeface="+mn-lt"/>
                <a:ea typeface="+mn-ea"/>
                <a:cs typeface="+mn-cs"/>
              </a:defRPr>
            </a:lvl1pPr>
            <a:lvl2pPr marL="457200" indent="0" algn="ctr" rtl="0" fontAlgn="base">
              <a:spcBef>
                <a:spcPct val="20000"/>
              </a:spcBef>
              <a:spcAft>
                <a:spcPct val="0"/>
              </a:spcAft>
              <a:buNone/>
              <a:defRPr sz="2800">
                <a:solidFill>
                  <a:schemeClr val="tx1"/>
                </a:solidFill>
                <a:latin typeface="+mn-lt"/>
              </a:defRPr>
            </a:lvl2pPr>
            <a:lvl3pPr marL="914400" indent="0" algn="ctr" rtl="0" fontAlgn="base">
              <a:spcBef>
                <a:spcPct val="20000"/>
              </a:spcBef>
              <a:spcAft>
                <a:spcPct val="0"/>
              </a:spcAft>
              <a:buNone/>
              <a:defRPr sz="2400">
                <a:solidFill>
                  <a:schemeClr val="tx1"/>
                </a:solidFill>
                <a:latin typeface="+mn-lt"/>
              </a:defRPr>
            </a:lvl3pPr>
            <a:lvl4pPr marL="1371600" indent="0" algn="ctr" rtl="0" fontAlgn="base">
              <a:spcBef>
                <a:spcPct val="20000"/>
              </a:spcBef>
              <a:spcAft>
                <a:spcPct val="0"/>
              </a:spcAft>
              <a:buNone/>
              <a:defRPr sz="2000">
                <a:solidFill>
                  <a:schemeClr val="tx1"/>
                </a:solidFill>
                <a:latin typeface="+mn-lt"/>
              </a:defRPr>
            </a:lvl4pPr>
            <a:lvl5pPr marL="1828800" indent="0" algn="ctr" rtl="0" fontAlgn="base">
              <a:spcBef>
                <a:spcPct val="20000"/>
              </a:spcBef>
              <a:spcAft>
                <a:spcPct val="0"/>
              </a:spcAft>
              <a:buNone/>
              <a:defRPr sz="2000">
                <a:solidFill>
                  <a:schemeClr val="tx1"/>
                </a:solidFill>
                <a:latin typeface="+mn-lt"/>
              </a:defRPr>
            </a:lvl5pPr>
            <a:lvl6pPr marL="2286000" indent="0" algn="ctr" rtl="0" fontAlgn="base">
              <a:spcBef>
                <a:spcPct val="20000"/>
              </a:spcBef>
              <a:spcAft>
                <a:spcPct val="0"/>
              </a:spcAft>
              <a:buNone/>
              <a:defRPr sz="2000">
                <a:solidFill>
                  <a:schemeClr val="tx1"/>
                </a:solidFill>
                <a:latin typeface="+mn-lt"/>
              </a:defRPr>
            </a:lvl6pPr>
            <a:lvl7pPr marL="2743200" indent="0" algn="ctr" rtl="0" fontAlgn="base">
              <a:spcBef>
                <a:spcPct val="20000"/>
              </a:spcBef>
              <a:spcAft>
                <a:spcPct val="0"/>
              </a:spcAft>
              <a:buNone/>
              <a:defRPr sz="2000">
                <a:solidFill>
                  <a:schemeClr val="tx1"/>
                </a:solidFill>
                <a:latin typeface="+mn-lt"/>
              </a:defRPr>
            </a:lvl7pPr>
            <a:lvl8pPr marL="3200400" indent="0" algn="ctr" rtl="0" fontAlgn="base">
              <a:spcBef>
                <a:spcPct val="20000"/>
              </a:spcBef>
              <a:spcAft>
                <a:spcPct val="0"/>
              </a:spcAft>
              <a:buNone/>
              <a:defRPr sz="2000">
                <a:solidFill>
                  <a:schemeClr val="tx1"/>
                </a:solidFill>
                <a:latin typeface="+mn-lt"/>
              </a:defRPr>
            </a:lvl8pPr>
            <a:lvl9pPr marL="3657600" indent="0" algn="ctr" rtl="0" fontAlgn="base">
              <a:spcBef>
                <a:spcPct val="20000"/>
              </a:spcBef>
              <a:spcAft>
                <a:spcPct val="0"/>
              </a:spcAft>
              <a:buNone/>
              <a:defRPr sz="2000">
                <a:solidFill>
                  <a:schemeClr val="tx1"/>
                </a:solidFill>
                <a:latin typeface="+mn-lt"/>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tr-TR" sz="2400" b="1" i="0" u="none" strike="noStrike" kern="0" cap="none" spc="0" normalizeH="0" baseline="0" noProof="0" dirty="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2018 yılında Global Ham Çelik Üretimi 2017 yılı ile mukayeseli olarak aşağıdaki gibidir,</a:t>
            </a:r>
            <a:endParaRPr kumimoji="0" lang="tr-TR" sz="2000" b="1" i="0" u="none" strike="noStrike" kern="0" cap="none" spc="0" normalizeH="0" baseline="0" noProof="0" dirty="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4" name="Resim 3">
            <a:extLst>
              <a:ext uri="{FF2B5EF4-FFF2-40B4-BE49-F238E27FC236}">
                <a16:creationId xmlns:a16="http://schemas.microsoft.com/office/drawing/2014/main" id="{B1A706DF-8BC2-43C1-99E5-27D2D3634ACB}"/>
              </a:ext>
            </a:extLst>
          </p:cNvPr>
          <p:cNvPicPr>
            <a:picLocks noChangeAspect="1"/>
          </p:cNvPicPr>
          <p:nvPr/>
        </p:nvPicPr>
        <p:blipFill>
          <a:blip r:embed="rId4"/>
          <a:stretch>
            <a:fillRect/>
          </a:stretch>
        </p:blipFill>
        <p:spPr>
          <a:xfrm>
            <a:off x="467544" y="6524538"/>
            <a:ext cx="2231329" cy="432854"/>
          </a:xfrm>
          <a:prstGeom prst="rect">
            <a:avLst/>
          </a:prstGeom>
        </p:spPr>
      </p:pic>
      <p:graphicFrame>
        <p:nvGraphicFramePr>
          <p:cNvPr id="5" name="Tablo 4">
            <a:extLst>
              <a:ext uri="{FF2B5EF4-FFF2-40B4-BE49-F238E27FC236}">
                <a16:creationId xmlns:a16="http://schemas.microsoft.com/office/drawing/2014/main" id="{16F0A36D-3EF8-4C00-93AA-75D87060B49E}"/>
              </a:ext>
            </a:extLst>
          </p:cNvPr>
          <p:cNvGraphicFramePr>
            <a:graphicFrameLocks noGrp="1"/>
          </p:cNvGraphicFramePr>
          <p:nvPr>
            <p:extLst>
              <p:ext uri="{D42A27DB-BD31-4B8C-83A1-F6EECF244321}">
                <p14:modId xmlns:p14="http://schemas.microsoft.com/office/powerpoint/2010/main" val="3837110074"/>
              </p:ext>
            </p:extLst>
          </p:nvPr>
        </p:nvGraphicFramePr>
        <p:xfrm>
          <a:off x="539552" y="2497632"/>
          <a:ext cx="7925073" cy="4026908"/>
        </p:xfrm>
        <a:graphic>
          <a:graphicData uri="http://schemas.openxmlformats.org/drawingml/2006/table">
            <a:tbl>
              <a:tblPr/>
              <a:tblGrid>
                <a:gridCol w="895878">
                  <a:extLst>
                    <a:ext uri="{9D8B030D-6E8A-4147-A177-3AD203B41FA5}">
                      <a16:colId xmlns:a16="http://schemas.microsoft.com/office/drawing/2014/main" val="1942940823"/>
                    </a:ext>
                  </a:extLst>
                </a:gridCol>
                <a:gridCol w="2411979">
                  <a:extLst>
                    <a:ext uri="{9D8B030D-6E8A-4147-A177-3AD203B41FA5}">
                      <a16:colId xmlns:a16="http://schemas.microsoft.com/office/drawing/2014/main" val="2022901685"/>
                    </a:ext>
                  </a:extLst>
                </a:gridCol>
                <a:gridCol w="1539072">
                  <a:extLst>
                    <a:ext uri="{9D8B030D-6E8A-4147-A177-3AD203B41FA5}">
                      <a16:colId xmlns:a16="http://schemas.microsoft.com/office/drawing/2014/main" val="640228724"/>
                    </a:ext>
                  </a:extLst>
                </a:gridCol>
                <a:gridCol w="1539072">
                  <a:extLst>
                    <a:ext uri="{9D8B030D-6E8A-4147-A177-3AD203B41FA5}">
                      <a16:colId xmlns:a16="http://schemas.microsoft.com/office/drawing/2014/main" val="598514262"/>
                    </a:ext>
                  </a:extLst>
                </a:gridCol>
                <a:gridCol w="1539072">
                  <a:extLst>
                    <a:ext uri="{9D8B030D-6E8A-4147-A177-3AD203B41FA5}">
                      <a16:colId xmlns:a16="http://schemas.microsoft.com/office/drawing/2014/main" val="1402944645"/>
                    </a:ext>
                  </a:extLst>
                </a:gridCol>
              </a:tblGrid>
              <a:tr h="586159">
                <a:tc>
                  <a:txBody>
                    <a:bodyPr/>
                    <a:lstStyle/>
                    <a:p>
                      <a:pPr algn="ctr" fontAlgn="ctr"/>
                      <a:r>
                        <a:rPr lang="tr-TR" sz="2000" b="1" i="0" u="none" strike="noStrike" dirty="0">
                          <a:effectLst/>
                          <a:latin typeface="Arial" panose="020B0604020202020204" pitchFamily="34" charset="0"/>
                          <a:cs typeface="Arial" panose="020B0604020202020204" pitchFamily="34" charset="0"/>
                        </a:rPr>
                        <a:t>Sıra </a:t>
                      </a:r>
                      <a:r>
                        <a:rPr lang="tr-TR" sz="2000" b="1" i="0" u="none" strike="noStrike" dirty="0" err="1">
                          <a:effectLst/>
                          <a:latin typeface="Arial" panose="020B0604020202020204" pitchFamily="34" charset="0"/>
                          <a:cs typeface="Arial" panose="020B0604020202020204" pitchFamily="34" charset="0"/>
                        </a:rPr>
                        <a:t>no</a:t>
                      </a:r>
                      <a:endParaRPr lang="tr-TR" sz="2000" b="1" i="0" u="none" strike="noStrike" dirty="0">
                        <a:effectLst/>
                        <a:latin typeface="Arial" panose="020B0604020202020204" pitchFamily="34" charset="0"/>
                        <a:cs typeface="Arial" panose="020B0604020202020204" pitchFamily="34" charset="0"/>
                      </a:endParaRPr>
                    </a:p>
                  </a:txBody>
                  <a:tcPr marL="9525" marR="9525" marT="9525" marB="0" anchor="ctr">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ctr"/>
                      <a:r>
                        <a:rPr lang="tr-TR" sz="2000" b="1" i="0" u="none" strike="noStrike" dirty="0">
                          <a:effectLst/>
                          <a:latin typeface="Arial" panose="020B0604020202020204" pitchFamily="34" charset="0"/>
                          <a:cs typeface="Arial" panose="020B0604020202020204" pitchFamily="34" charset="0"/>
                        </a:rPr>
                        <a:t>Ülkeler</a:t>
                      </a:r>
                    </a:p>
                  </a:txBody>
                  <a:tcPr marL="9525" marR="9525" marT="9525" marB="0" anchor="ctr">
                    <a:lnL>
                      <a:noFill/>
                    </a:lnL>
                    <a:lnR>
                      <a:noFill/>
                    </a:lnR>
                    <a:lnT>
                      <a:noFill/>
                    </a:lnT>
                    <a:lnB w="19050" cap="flat" cmpd="sng" algn="ctr">
                      <a:solidFill>
                        <a:srgbClr val="000000"/>
                      </a:solidFill>
                      <a:prstDash val="solid"/>
                      <a:round/>
                      <a:headEnd type="none" w="med" len="med"/>
                      <a:tailEnd type="none" w="med" len="med"/>
                    </a:lnB>
                  </a:tcPr>
                </a:tc>
                <a:tc>
                  <a:txBody>
                    <a:bodyPr/>
                    <a:lstStyle/>
                    <a:p>
                      <a:pPr algn="ctr" fontAlgn="ctr"/>
                      <a:r>
                        <a:rPr lang="tr-TR" sz="2000" b="1" i="0" u="none" strike="noStrike" dirty="0">
                          <a:effectLst/>
                          <a:latin typeface="Arial" panose="020B0604020202020204" pitchFamily="34" charset="0"/>
                          <a:cs typeface="Arial" panose="020B0604020202020204" pitchFamily="34" charset="0"/>
                        </a:rPr>
                        <a:t>2017</a:t>
                      </a:r>
                    </a:p>
                  </a:txBody>
                  <a:tcPr marL="9525" marR="9525" marT="9525" marB="0" anchor="ctr">
                    <a:lnL>
                      <a:noFill/>
                    </a:lnL>
                    <a:lnR>
                      <a:noFill/>
                    </a:lnR>
                    <a:lnT>
                      <a:noFill/>
                    </a:lnT>
                    <a:lnB w="19050" cap="flat" cmpd="sng" algn="ctr">
                      <a:solidFill>
                        <a:srgbClr val="000000"/>
                      </a:solidFill>
                      <a:prstDash val="solid"/>
                      <a:round/>
                      <a:headEnd type="none" w="med" len="med"/>
                      <a:tailEnd type="none" w="med" len="med"/>
                    </a:lnB>
                  </a:tcPr>
                </a:tc>
                <a:tc>
                  <a:txBody>
                    <a:bodyPr/>
                    <a:lstStyle/>
                    <a:p>
                      <a:pPr algn="ctr" fontAlgn="ctr"/>
                      <a:r>
                        <a:rPr lang="tr-TR" sz="2000" b="1" i="0" u="none" strike="noStrike" dirty="0">
                          <a:effectLst/>
                          <a:latin typeface="Arial" panose="020B0604020202020204" pitchFamily="34" charset="0"/>
                          <a:cs typeface="Arial" panose="020B0604020202020204" pitchFamily="34" charset="0"/>
                        </a:rPr>
                        <a:t>2018</a:t>
                      </a:r>
                    </a:p>
                  </a:txBody>
                  <a:tcPr marL="9525" marR="9525" marT="9525" marB="0" anchor="ctr">
                    <a:lnL>
                      <a:noFill/>
                    </a:lnL>
                    <a:lnR>
                      <a:noFill/>
                    </a:lnR>
                    <a:lnT>
                      <a:noFill/>
                    </a:lnT>
                    <a:lnB w="19050" cap="flat" cmpd="sng" algn="ctr">
                      <a:solidFill>
                        <a:srgbClr val="000000"/>
                      </a:solidFill>
                      <a:prstDash val="solid"/>
                      <a:round/>
                      <a:headEnd type="none" w="med" len="med"/>
                      <a:tailEnd type="none" w="med" len="med"/>
                    </a:lnB>
                  </a:tcPr>
                </a:tc>
                <a:tc>
                  <a:txBody>
                    <a:bodyPr/>
                    <a:lstStyle/>
                    <a:p>
                      <a:pPr algn="ctr" fontAlgn="ctr"/>
                      <a:r>
                        <a:rPr lang="tr-TR" sz="2000" b="1" i="0" u="none" strike="noStrike" dirty="0">
                          <a:effectLst/>
                          <a:latin typeface="Arial" panose="020B0604020202020204" pitchFamily="34" charset="0"/>
                          <a:cs typeface="Arial" panose="020B0604020202020204" pitchFamily="34" charset="0"/>
                        </a:rPr>
                        <a:t>2018/2017 %</a:t>
                      </a:r>
                    </a:p>
                  </a:txBody>
                  <a:tcPr marL="9525" marR="9525" marT="9525" marB="0" anchor="ctr">
                    <a:lnL>
                      <a:noFill/>
                    </a:lnL>
                    <a:lnR>
                      <a:noFill/>
                    </a:lnR>
                    <a:lnT>
                      <a:noFill/>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42886921"/>
                  </a:ext>
                </a:extLst>
              </a:tr>
              <a:tr h="264673">
                <a:tc>
                  <a:txBody>
                    <a:bodyPr/>
                    <a:lstStyle/>
                    <a:p>
                      <a:pPr algn="l" fontAlgn="b"/>
                      <a:endParaRPr lang="tr-TR" sz="1600" b="1" i="0" u="none" strike="noStrike" dirty="0">
                        <a:effectLst/>
                        <a:latin typeface="Arial" panose="020B0604020202020204" pitchFamily="34" charset="0"/>
                        <a:cs typeface="Arial" panose="020B0604020202020204" pitchFamily="34" charset="0"/>
                      </a:endParaRPr>
                    </a:p>
                  </a:txBody>
                  <a:tcPr marL="9525" marR="9525" marT="9525"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l" fontAlgn="b"/>
                      <a:endParaRPr lang="tr-TR" sz="1600" b="1" i="0" u="none" strike="noStrike">
                        <a:effectLst/>
                        <a:latin typeface="Arial" panose="020B0604020202020204" pitchFamily="34" charset="0"/>
                        <a:cs typeface="Arial" panose="020B0604020202020204" pitchFamily="34" charset="0"/>
                      </a:endParaRPr>
                    </a:p>
                  </a:txBody>
                  <a:tcPr marL="9525" marR="9525" marT="9525"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l" fontAlgn="b"/>
                      <a:endParaRPr lang="tr-TR" sz="1600" b="1" i="0" u="none" strike="noStrike">
                        <a:effectLst/>
                        <a:latin typeface="Arial" panose="020B0604020202020204" pitchFamily="34" charset="0"/>
                        <a:cs typeface="Arial" panose="020B0604020202020204" pitchFamily="34" charset="0"/>
                      </a:endParaRPr>
                    </a:p>
                  </a:txBody>
                  <a:tcPr marL="9525" marR="9525" marT="9525"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l" fontAlgn="b"/>
                      <a:endParaRPr lang="tr-TR" sz="1600" b="1" i="0" u="none" strike="noStrike">
                        <a:effectLst/>
                        <a:latin typeface="Arial" panose="020B0604020202020204" pitchFamily="34" charset="0"/>
                        <a:cs typeface="Arial" panose="020B0604020202020204" pitchFamily="34" charset="0"/>
                      </a:endParaRPr>
                    </a:p>
                  </a:txBody>
                  <a:tcPr marL="9525" marR="9525" marT="9525"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l" fontAlgn="b"/>
                      <a:endParaRPr lang="tr-TR" sz="1600" b="1" i="0" u="none" strike="noStrike" dirty="0">
                        <a:effectLst/>
                        <a:latin typeface="Arial" panose="020B0604020202020204" pitchFamily="34" charset="0"/>
                        <a:cs typeface="Arial" panose="020B0604020202020204" pitchFamily="34" charset="0"/>
                      </a:endParaRPr>
                    </a:p>
                  </a:txBody>
                  <a:tcPr marL="9525" marR="9525" marT="9525" marB="0" anchor="b">
                    <a:lnL>
                      <a:noFill/>
                    </a:lnL>
                    <a:lnR>
                      <a:noFill/>
                    </a:lnR>
                    <a:lnT w="190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4036946223"/>
                  </a:ext>
                </a:extLst>
              </a:tr>
              <a:tr h="264673">
                <a:tc>
                  <a:txBody>
                    <a:bodyPr/>
                    <a:lstStyle/>
                    <a:p>
                      <a:pPr algn="ctr" fontAlgn="b"/>
                      <a:r>
                        <a:rPr lang="tr-TR" sz="1600" b="1" i="0" u="none" strike="noStrike" dirty="0">
                          <a:effectLst/>
                          <a:latin typeface="Arial" panose="020B0604020202020204" pitchFamily="34" charset="0"/>
                          <a:cs typeface="Arial" panose="020B0604020202020204" pitchFamily="34" charset="0"/>
                        </a:rPr>
                        <a:t>1</a:t>
                      </a:r>
                    </a:p>
                  </a:txBody>
                  <a:tcPr marL="9525" marR="9525" marT="9525" marB="0" anchor="b">
                    <a:lnL>
                      <a:noFill/>
                    </a:lnL>
                    <a:lnR>
                      <a:noFill/>
                    </a:lnR>
                    <a:lnT>
                      <a:noFill/>
                    </a:lnT>
                    <a:lnB>
                      <a:noFill/>
                    </a:lnB>
                  </a:tcPr>
                </a:tc>
                <a:tc>
                  <a:txBody>
                    <a:bodyPr/>
                    <a:lstStyle/>
                    <a:p>
                      <a:pPr algn="l" fontAlgn="b"/>
                      <a:r>
                        <a:rPr lang="tr-TR" sz="1600" b="1" i="0" u="none" strike="noStrike">
                          <a:effectLst/>
                          <a:latin typeface="Arial" panose="020B0604020202020204" pitchFamily="34" charset="0"/>
                          <a:cs typeface="Arial" panose="020B0604020202020204" pitchFamily="34" charset="0"/>
                        </a:rPr>
                        <a:t>Çin</a:t>
                      </a:r>
                    </a:p>
                  </a:txBody>
                  <a:tcPr marL="9525" marR="9525" marT="9525" marB="0" anchor="b">
                    <a:lnL>
                      <a:noFill/>
                    </a:lnL>
                    <a:lnR>
                      <a:noFill/>
                    </a:lnR>
                    <a:lnT>
                      <a:noFill/>
                    </a:lnT>
                    <a:lnB>
                      <a:noFill/>
                    </a:lnB>
                  </a:tcPr>
                </a:tc>
                <a:tc>
                  <a:txBody>
                    <a:bodyPr/>
                    <a:lstStyle/>
                    <a:p>
                      <a:pPr algn="ctr" fontAlgn="b"/>
                      <a:r>
                        <a:rPr lang="tr-TR" sz="1600" b="1" i="0" u="none" strike="noStrike" dirty="0">
                          <a:effectLst/>
                          <a:latin typeface="Arial" panose="020B0604020202020204" pitchFamily="34" charset="0"/>
                          <a:cs typeface="Arial" panose="020B0604020202020204" pitchFamily="34" charset="0"/>
                        </a:rPr>
                        <a:t>870,9</a:t>
                      </a:r>
                    </a:p>
                  </a:txBody>
                  <a:tcPr marL="9525" marR="9525" marT="9525" marB="0" anchor="b">
                    <a:lnL>
                      <a:noFill/>
                    </a:lnL>
                    <a:lnR>
                      <a:noFill/>
                    </a:lnR>
                    <a:lnT>
                      <a:noFill/>
                    </a:lnT>
                    <a:lnB>
                      <a:noFill/>
                    </a:lnB>
                  </a:tcPr>
                </a:tc>
                <a:tc>
                  <a:txBody>
                    <a:bodyPr/>
                    <a:lstStyle/>
                    <a:p>
                      <a:pPr algn="ctr" fontAlgn="b"/>
                      <a:r>
                        <a:rPr lang="tr-TR" sz="1600" b="1" i="0" u="none" strike="noStrike">
                          <a:effectLst/>
                          <a:latin typeface="Arial" panose="020B0604020202020204" pitchFamily="34" charset="0"/>
                          <a:cs typeface="Arial" panose="020B0604020202020204" pitchFamily="34" charset="0"/>
                        </a:rPr>
                        <a:t>928,3</a:t>
                      </a:r>
                    </a:p>
                  </a:txBody>
                  <a:tcPr marL="9525" marR="9525" marT="9525" marB="0" anchor="b">
                    <a:lnL>
                      <a:noFill/>
                    </a:lnL>
                    <a:lnR>
                      <a:noFill/>
                    </a:lnR>
                    <a:lnT>
                      <a:noFill/>
                    </a:lnT>
                    <a:lnB>
                      <a:noFill/>
                    </a:lnB>
                  </a:tcPr>
                </a:tc>
                <a:tc>
                  <a:txBody>
                    <a:bodyPr/>
                    <a:lstStyle/>
                    <a:p>
                      <a:pPr algn="ctr" fontAlgn="b"/>
                      <a:r>
                        <a:rPr lang="tr-TR" sz="1600" b="1" i="0" u="none" strike="noStrike" dirty="0">
                          <a:effectLst/>
                          <a:latin typeface="Arial" panose="020B0604020202020204" pitchFamily="34" charset="0"/>
                          <a:cs typeface="Arial" panose="020B0604020202020204" pitchFamily="34" charset="0"/>
                        </a:rPr>
                        <a:t>6,6</a:t>
                      </a:r>
                    </a:p>
                  </a:txBody>
                  <a:tcPr marL="9525" marR="9525" marT="9525" marB="0" anchor="b">
                    <a:lnL>
                      <a:noFill/>
                    </a:lnL>
                    <a:lnR>
                      <a:noFill/>
                    </a:lnR>
                    <a:lnT>
                      <a:noFill/>
                    </a:lnT>
                    <a:lnB>
                      <a:noFill/>
                    </a:lnB>
                  </a:tcPr>
                </a:tc>
                <a:extLst>
                  <a:ext uri="{0D108BD9-81ED-4DB2-BD59-A6C34878D82A}">
                    <a16:rowId xmlns:a16="http://schemas.microsoft.com/office/drawing/2014/main" val="915875496"/>
                  </a:ext>
                </a:extLst>
              </a:tr>
              <a:tr h="264673">
                <a:tc>
                  <a:txBody>
                    <a:bodyPr/>
                    <a:lstStyle/>
                    <a:p>
                      <a:pPr algn="ctr" fontAlgn="b"/>
                      <a:r>
                        <a:rPr lang="tr-TR" sz="1600" b="1" i="0" u="none" strike="noStrike" dirty="0">
                          <a:effectLst/>
                          <a:latin typeface="Arial" panose="020B0604020202020204" pitchFamily="34" charset="0"/>
                          <a:cs typeface="Arial" panose="020B0604020202020204" pitchFamily="34" charset="0"/>
                        </a:rPr>
                        <a:t>2</a:t>
                      </a:r>
                    </a:p>
                  </a:txBody>
                  <a:tcPr marL="9525" marR="9525" marT="9525" marB="0" anchor="b">
                    <a:lnL>
                      <a:noFill/>
                    </a:lnL>
                    <a:lnR>
                      <a:noFill/>
                    </a:lnR>
                    <a:lnT>
                      <a:noFill/>
                    </a:lnT>
                    <a:lnB>
                      <a:noFill/>
                    </a:lnB>
                  </a:tcPr>
                </a:tc>
                <a:tc>
                  <a:txBody>
                    <a:bodyPr/>
                    <a:lstStyle/>
                    <a:p>
                      <a:pPr algn="l" fontAlgn="b"/>
                      <a:r>
                        <a:rPr lang="tr-TR" sz="1600" b="1" i="0" u="none" strike="noStrike" dirty="0">
                          <a:effectLst/>
                          <a:latin typeface="Arial" panose="020B0604020202020204" pitchFamily="34" charset="0"/>
                          <a:cs typeface="Arial" panose="020B0604020202020204" pitchFamily="34" charset="0"/>
                        </a:rPr>
                        <a:t>Hindistan</a:t>
                      </a:r>
                    </a:p>
                  </a:txBody>
                  <a:tcPr marL="9525" marR="9525" marT="9525" marB="0" anchor="b">
                    <a:lnL>
                      <a:noFill/>
                    </a:lnL>
                    <a:lnR>
                      <a:noFill/>
                    </a:lnR>
                    <a:lnT>
                      <a:noFill/>
                    </a:lnT>
                    <a:lnB>
                      <a:noFill/>
                    </a:lnB>
                  </a:tcPr>
                </a:tc>
                <a:tc>
                  <a:txBody>
                    <a:bodyPr/>
                    <a:lstStyle/>
                    <a:p>
                      <a:pPr algn="ctr" fontAlgn="b"/>
                      <a:r>
                        <a:rPr lang="tr-TR" sz="1600" b="1" i="0" u="none" strike="noStrike" dirty="0">
                          <a:effectLst/>
                          <a:latin typeface="Arial" panose="020B0604020202020204" pitchFamily="34" charset="0"/>
                          <a:cs typeface="Arial" panose="020B0604020202020204" pitchFamily="34" charset="0"/>
                        </a:rPr>
                        <a:t>101,5</a:t>
                      </a:r>
                    </a:p>
                  </a:txBody>
                  <a:tcPr marL="9525" marR="9525" marT="9525" marB="0" anchor="b">
                    <a:lnL>
                      <a:noFill/>
                    </a:lnL>
                    <a:lnR>
                      <a:noFill/>
                    </a:lnR>
                    <a:lnT>
                      <a:noFill/>
                    </a:lnT>
                    <a:lnB>
                      <a:noFill/>
                    </a:lnB>
                  </a:tcPr>
                </a:tc>
                <a:tc>
                  <a:txBody>
                    <a:bodyPr/>
                    <a:lstStyle/>
                    <a:p>
                      <a:pPr algn="ctr" fontAlgn="b"/>
                      <a:r>
                        <a:rPr lang="tr-TR" sz="1600" b="1" i="0" u="none" strike="noStrike">
                          <a:effectLst/>
                          <a:latin typeface="Arial" panose="020B0604020202020204" pitchFamily="34" charset="0"/>
                          <a:cs typeface="Arial" panose="020B0604020202020204" pitchFamily="34" charset="0"/>
                        </a:rPr>
                        <a:t>106,5</a:t>
                      </a:r>
                    </a:p>
                  </a:txBody>
                  <a:tcPr marL="9525" marR="9525" marT="9525" marB="0" anchor="b">
                    <a:lnL>
                      <a:noFill/>
                    </a:lnL>
                    <a:lnR>
                      <a:noFill/>
                    </a:lnR>
                    <a:lnT>
                      <a:noFill/>
                    </a:lnT>
                    <a:lnB>
                      <a:noFill/>
                    </a:lnB>
                  </a:tcPr>
                </a:tc>
                <a:tc>
                  <a:txBody>
                    <a:bodyPr/>
                    <a:lstStyle/>
                    <a:p>
                      <a:pPr algn="ctr" fontAlgn="b"/>
                      <a:r>
                        <a:rPr lang="tr-TR" sz="1600" b="1" i="0" u="none" strike="noStrike" dirty="0">
                          <a:effectLst/>
                          <a:latin typeface="Arial" panose="020B0604020202020204" pitchFamily="34" charset="0"/>
                          <a:cs typeface="Arial" panose="020B0604020202020204" pitchFamily="34" charset="0"/>
                        </a:rPr>
                        <a:t>4,9</a:t>
                      </a:r>
                    </a:p>
                  </a:txBody>
                  <a:tcPr marL="9525" marR="9525" marT="9525" marB="0" anchor="b">
                    <a:lnL>
                      <a:noFill/>
                    </a:lnL>
                    <a:lnR>
                      <a:noFill/>
                    </a:lnR>
                    <a:lnT>
                      <a:noFill/>
                    </a:lnT>
                    <a:lnB>
                      <a:noFill/>
                    </a:lnB>
                  </a:tcPr>
                </a:tc>
                <a:extLst>
                  <a:ext uri="{0D108BD9-81ED-4DB2-BD59-A6C34878D82A}">
                    <a16:rowId xmlns:a16="http://schemas.microsoft.com/office/drawing/2014/main" val="1162037747"/>
                  </a:ext>
                </a:extLst>
              </a:tr>
              <a:tr h="264673">
                <a:tc>
                  <a:txBody>
                    <a:bodyPr/>
                    <a:lstStyle/>
                    <a:p>
                      <a:pPr algn="ctr" fontAlgn="b"/>
                      <a:r>
                        <a:rPr lang="tr-TR" sz="1600" b="1" i="0" u="none" strike="noStrike" dirty="0">
                          <a:effectLst/>
                          <a:latin typeface="Arial" panose="020B0604020202020204" pitchFamily="34" charset="0"/>
                          <a:cs typeface="Arial" panose="020B0604020202020204" pitchFamily="34" charset="0"/>
                        </a:rPr>
                        <a:t>3</a:t>
                      </a:r>
                    </a:p>
                  </a:txBody>
                  <a:tcPr marL="9525" marR="9525" marT="9525" marB="0" anchor="b">
                    <a:lnL>
                      <a:noFill/>
                    </a:lnL>
                    <a:lnR>
                      <a:noFill/>
                    </a:lnR>
                    <a:lnT>
                      <a:noFill/>
                    </a:lnT>
                    <a:lnB>
                      <a:noFill/>
                    </a:lnB>
                  </a:tcPr>
                </a:tc>
                <a:tc>
                  <a:txBody>
                    <a:bodyPr/>
                    <a:lstStyle/>
                    <a:p>
                      <a:pPr algn="l" fontAlgn="b"/>
                      <a:r>
                        <a:rPr lang="tr-TR" sz="1600" b="1" i="0" u="none" strike="noStrike">
                          <a:effectLst/>
                          <a:latin typeface="Arial" panose="020B0604020202020204" pitchFamily="34" charset="0"/>
                          <a:cs typeface="Arial" panose="020B0604020202020204" pitchFamily="34" charset="0"/>
                        </a:rPr>
                        <a:t>Japonya</a:t>
                      </a:r>
                    </a:p>
                  </a:txBody>
                  <a:tcPr marL="9525" marR="9525" marT="9525" marB="0" anchor="b">
                    <a:lnL>
                      <a:noFill/>
                    </a:lnL>
                    <a:lnR>
                      <a:noFill/>
                    </a:lnR>
                    <a:lnT>
                      <a:noFill/>
                    </a:lnT>
                    <a:lnB>
                      <a:noFill/>
                    </a:lnB>
                  </a:tcPr>
                </a:tc>
                <a:tc>
                  <a:txBody>
                    <a:bodyPr/>
                    <a:lstStyle/>
                    <a:p>
                      <a:pPr algn="ctr" fontAlgn="b"/>
                      <a:r>
                        <a:rPr lang="tr-TR" sz="1600" b="1" i="0" u="none" strike="noStrike" dirty="0">
                          <a:effectLst/>
                          <a:latin typeface="Arial" panose="020B0604020202020204" pitchFamily="34" charset="0"/>
                          <a:cs typeface="Arial" panose="020B0604020202020204" pitchFamily="34" charset="0"/>
                        </a:rPr>
                        <a:t>104,7</a:t>
                      </a:r>
                    </a:p>
                  </a:txBody>
                  <a:tcPr marL="9525" marR="9525" marT="9525" marB="0" anchor="b">
                    <a:lnL>
                      <a:noFill/>
                    </a:lnL>
                    <a:lnR>
                      <a:noFill/>
                    </a:lnR>
                    <a:lnT>
                      <a:noFill/>
                    </a:lnT>
                    <a:lnB>
                      <a:noFill/>
                    </a:lnB>
                  </a:tcPr>
                </a:tc>
                <a:tc>
                  <a:txBody>
                    <a:bodyPr/>
                    <a:lstStyle/>
                    <a:p>
                      <a:pPr algn="ctr" fontAlgn="b"/>
                      <a:r>
                        <a:rPr lang="tr-TR" sz="1600" b="1" i="0" u="none" strike="noStrike">
                          <a:effectLst/>
                          <a:latin typeface="Arial" panose="020B0604020202020204" pitchFamily="34" charset="0"/>
                          <a:cs typeface="Arial" panose="020B0604020202020204" pitchFamily="34" charset="0"/>
                        </a:rPr>
                        <a:t>104,3</a:t>
                      </a:r>
                    </a:p>
                  </a:txBody>
                  <a:tcPr marL="9525" marR="9525" marT="9525" marB="0" anchor="b">
                    <a:lnL>
                      <a:noFill/>
                    </a:lnL>
                    <a:lnR>
                      <a:noFill/>
                    </a:lnR>
                    <a:lnT>
                      <a:noFill/>
                    </a:lnT>
                    <a:lnB>
                      <a:noFill/>
                    </a:lnB>
                  </a:tcPr>
                </a:tc>
                <a:tc>
                  <a:txBody>
                    <a:bodyPr/>
                    <a:lstStyle/>
                    <a:p>
                      <a:pPr algn="ctr" fontAlgn="b"/>
                      <a:r>
                        <a:rPr lang="tr-TR" sz="1600" b="1" i="0" u="none" strike="noStrike" dirty="0">
                          <a:solidFill>
                            <a:srgbClr val="FF0000"/>
                          </a:solidFill>
                          <a:effectLst/>
                          <a:latin typeface="Arial" panose="020B0604020202020204" pitchFamily="34" charset="0"/>
                          <a:cs typeface="Arial" panose="020B0604020202020204" pitchFamily="34" charset="0"/>
                        </a:rPr>
                        <a:t>-0,4</a:t>
                      </a:r>
                    </a:p>
                  </a:txBody>
                  <a:tcPr marL="9525" marR="9525" marT="9525" marB="0" anchor="b">
                    <a:lnL>
                      <a:noFill/>
                    </a:lnL>
                    <a:lnR>
                      <a:noFill/>
                    </a:lnR>
                    <a:lnT>
                      <a:noFill/>
                    </a:lnT>
                    <a:lnB>
                      <a:noFill/>
                    </a:lnB>
                  </a:tcPr>
                </a:tc>
                <a:extLst>
                  <a:ext uri="{0D108BD9-81ED-4DB2-BD59-A6C34878D82A}">
                    <a16:rowId xmlns:a16="http://schemas.microsoft.com/office/drawing/2014/main" val="1902197988"/>
                  </a:ext>
                </a:extLst>
              </a:tr>
              <a:tr h="264673">
                <a:tc>
                  <a:txBody>
                    <a:bodyPr/>
                    <a:lstStyle/>
                    <a:p>
                      <a:pPr algn="ctr" fontAlgn="b"/>
                      <a:r>
                        <a:rPr lang="tr-TR" sz="1600" b="1" i="0" u="none" strike="noStrike" dirty="0">
                          <a:effectLst/>
                          <a:latin typeface="Arial" panose="020B0604020202020204" pitchFamily="34" charset="0"/>
                          <a:cs typeface="Arial" panose="020B0604020202020204" pitchFamily="34" charset="0"/>
                        </a:rPr>
                        <a:t>4</a:t>
                      </a:r>
                    </a:p>
                  </a:txBody>
                  <a:tcPr marL="9525" marR="9525" marT="9525" marB="0" anchor="b">
                    <a:lnL>
                      <a:noFill/>
                    </a:lnL>
                    <a:lnR>
                      <a:noFill/>
                    </a:lnR>
                    <a:lnT>
                      <a:noFill/>
                    </a:lnT>
                    <a:lnB>
                      <a:noFill/>
                    </a:lnB>
                  </a:tcPr>
                </a:tc>
                <a:tc>
                  <a:txBody>
                    <a:bodyPr/>
                    <a:lstStyle/>
                    <a:p>
                      <a:pPr algn="l" fontAlgn="b"/>
                      <a:r>
                        <a:rPr lang="tr-TR" sz="1600" b="1" i="0" u="none" strike="noStrike">
                          <a:effectLst/>
                          <a:latin typeface="Arial" panose="020B0604020202020204" pitchFamily="34" charset="0"/>
                          <a:cs typeface="Arial" panose="020B0604020202020204" pitchFamily="34" charset="0"/>
                        </a:rPr>
                        <a:t>ABD</a:t>
                      </a:r>
                    </a:p>
                  </a:txBody>
                  <a:tcPr marL="9525" marR="9525" marT="9525" marB="0" anchor="b">
                    <a:lnL>
                      <a:noFill/>
                    </a:lnL>
                    <a:lnR>
                      <a:noFill/>
                    </a:lnR>
                    <a:lnT>
                      <a:noFill/>
                    </a:lnT>
                    <a:lnB>
                      <a:noFill/>
                    </a:lnB>
                  </a:tcPr>
                </a:tc>
                <a:tc>
                  <a:txBody>
                    <a:bodyPr/>
                    <a:lstStyle/>
                    <a:p>
                      <a:pPr algn="ctr" fontAlgn="b"/>
                      <a:r>
                        <a:rPr lang="tr-TR" sz="1600" b="1" i="0" u="none" strike="noStrike" dirty="0">
                          <a:effectLst/>
                          <a:latin typeface="Arial" panose="020B0604020202020204" pitchFamily="34" charset="0"/>
                          <a:cs typeface="Arial" panose="020B0604020202020204" pitchFamily="34" charset="0"/>
                        </a:rPr>
                        <a:t>81,6</a:t>
                      </a:r>
                    </a:p>
                  </a:txBody>
                  <a:tcPr marL="9525" marR="9525" marT="9525" marB="0" anchor="b">
                    <a:lnL>
                      <a:noFill/>
                    </a:lnL>
                    <a:lnR>
                      <a:noFill/>
                    </a:lnR>
                    <a:lnT>
                      <a:noFill/>
                    </a:lnT>
                    <a:lnB>
                      <a:noFill/>
                    </a:lnB>
                  </a:tcPr>
                </a:tc>
                <a:tc>
                  <a:txBody>
                    <a:bodyPr/>
                    <a:lstStyle/>
                    <a:p>
                      <a:pPr algn="ctr" fontAlgn="b"/>
                      <a:r>
                        <a:rPr lang="tr-TR" sz="1600" b="1" i="0" u="none" strike="noStrike">
                          <a:effectLst/>
                          <a:latin typeface="Arial" panose="020B0604020202020204" pitchFamily="34" charset="0"/>
                          <a:cs typeface="Arial" panose="020B0604020202020204" pitchFamily="34" charset="0"/>
                        </a:rPr>
                        <a:t>86,7</a:t>
                      </a:r>
                    </a:p>
                  </a:txBody>
                  <a:tcPr marL="9525" marR="9525" marT="9525" marB="0" anchor="b">
                    <a:lnL>
                      <a:noFill/>
                    </a:lnL>
                    <a:lnR>
                      <a:noFill/>
                    </a:lnR>
                    <a:lnT>
                      <a:noFill/>
                    </a:lnT>
                    <a:lnB>
                      <a:noFill/>
                    </a:lnB>
                  </a:tcPr>
                </a:tc>
                <a:tc>
                  <a:txBody>
                    <a:bodyPr/>
                    <a:lstStyle/>
                    <a:p>
                      <a:pPr algn="ctr" fontAlgn="b"/>
                      <a:r>
                        <a:rPr lang="tr-TR" sz="1600" b="1" i="0" u="none" strike="noStrike" dirty="0">
                          <a:effectLst/>
                          <a:latin typeface="Arial" panose="020B0604020202020204" pitchFamily="34" charset="0"/>
                          <a:cs typeface="Arial" panose="020B0604020202020204" pitchFamily="34" charset="0"/>
                        </a:rPr>
                        <a:t>6,2</a:t>
                      </a:r>
                    </a:p>
                  </a:txBody>
                  <a:tcPr marL="9525" marR="9525" marT="9525" marB="0" anchor="b">
                    <a:lnL>
                      <a:noFill/>
                    </a:lnL>
                    <a:lnR>
                      <a:noFill/>
                    </a:lnR>
                    <a:lnT>
                      <a:noFill/>
                    </a:lnT>
                    <a:lnB>
                      <a:noFill/>
                    </a:lnB>
                  </a:tcPr>
                </a:tc>
                <a:extLst>
                  <a:ext uri="{0D108BD9-81ED-4DB2-BD59-A6C34878D82A}">
                    <a16:rowId xmlns:a16="http://schemas.microsoft.com/office/drawing/2014/main" val="296995828"/>
                  </a:ext>
                </a:extLst>
              </a:tr>
              <a:tr h="264673">
                <a:tc>
                  <a:txBody>
                    <a:bodyPr/>
                    <a:lstStyle/>
                    <a:p>
                      <a:pPr algn="ctr" fontAlgn="b"/>
                      <a:r>
                        <a:rPr lang="tr-TR" sz="1600" b="1" i="0" u="none" strike="noStrike" dirty="0">
                          <a:effectLst/>
                          <a:latin typeface="Arial" panose="020B0604020202020204" pitchFamily="34" charset="0"/>
                          <a:cs typeface="Arial" panose="020B0604020202020204" pitchFamily="34" charset="0"/>
                        </a:rPr>
                        <a:t>5</a:t>
                      </a:r>
                    </a:p>
                  </a:txBody>
                  <a:tcPr marL="9525" marR="9525" marT="9525" marB="0" anchor="b">
                    <a:lnL>
                      <a:noFill/>
                    </a:lnL>
                    <a:lnR>
                      <a:noFill/>
                    </a:lnR>
                    <a:lnT>
                      <a:noFill/>
                    </a:lnT>
                    <a:lnB>
                      <a:noFill/>
                    </a:lnB>
                  </a:tcPr>
                </a:tc>
                <a:tc>
                  <a:txBody>
                    <a:bodyPr/>
                    <a:lstStyle/>
                    <a:p>
                      <a:pPr algn="l" fontAlgn="b"/>
                      <a:r>
                        <a:rPr lang="tr-TR" sz="1600" b="1" i="0" u="none" strike="noStrike">
                          <a:effectLst/>
                          <a:latin typeface="Arial" panose="020B0604020202020204" pitchFamily="34" charset="0"/>
                          <a:cs typeface="Arial" panose="020B0604020202020204" pitchFamily="34" charset="0"/>
                        </a:rPr>
                        <a:t>Güney Kore</a:t>
                      </a:r>
                    </a:p>
                  </a:txBody>
                  <a:tcPr marL="9525" marR="9525" marT="9525" marB="0" anchor="b">
                    <a:lnL>
                      <a:noFill/>
                    </a:lnL>
                    <a:lnR>
                      <a:noFill/>
                    </a:lnR>
                    <a:lnT>
                      <a:noFill/>
                    </a:lnT>
                    <a:lnB>
                      <a:noFill/>
                    </a:lnB>
                  </a:tcPr>
                </a:tc>
                <a:tc>
                  <a:txBody>
                    <a:bodyPr/>
                    <a:lstStyle/>
                    <a:p>
                      <a:pPr algn="ctr" fontAlgn="b"/>
                      <a:r>
                        <a:rPr lang="tr-TR" sz="1600" b="1" i="0" u="none" strike="noStrike" dirty="0">
                          <a:effectLst/>
                          <a:latin typeface="Arial" panose="020B0604020202020204" pitchFamily="34" charset="0"/>
                          <a:cs typeface="Arial" panose="020B0604020202020204" pitchFamily="34" charset="0"/>
                        </a:rPr>
                        <a:t>71,0</a:t>
                      </a:r>
                    </a:p>
                  </a:txBody>
                  <a:tcPr marL="9525" marR="9525" marT="9525" marB="0" anchor="b">
                    <a:lnL>
                      <a:noFill/>
                    </a:lnL>
                    <a:lnR>
                      <a:noFill/>
                    </a:lnR>
                    <a:lnT>
                      <a:noFill/>
                    </a:lnT>
                    <a:lnB>
                      <a:noFill/>
                    </a:lnB>
                  </a:tcPr>
                </a:tc>
                <a:tc>
                  <a:txBody>
                    <a:bodyPr/>
                    <a:lstStyle/>
                    <a:p>
                      <a:pPr algn="ctr" fontAlgn="b"/>
                      <a:r>
                        <a:rPr lang="tr-TR" sz="1600" b="1" i="0" u="none" strike="noStrike">
                          <a:effectLst/>
                          <a:latin typeface="Arial" panose="020B0604020202020204" pitchFamily="34" charset="0"/>
                          <a:cs typeface="Arial" panose="020B0604020202020204" pitchFamily="34" charset="0"/>
                        </a:rPr>
                        <a:t>72,5</a:t>
                      </a:r>
                    </a:p>
                  </a:txBody>
                  <a:tcPr marL="9525" marR="9525" marT="9525" marB="0" anchor="b">
                    <a:lnL>
                      <a:noFill/>
                    </a:lnL>
                    <a:lnR>
                      <a:noFill/>
                    </a:lnR>
                    <a:lnT>
                      <a:noFill/>
                    </a:lnT>
                    <a:lnB>
                      <a:noFill/>
                    </a:lnB>
                  </a:tcPr>
                </a:tc>
                <a:tc>
                  <a:txBody>
                    <a:bodyPr/>
                    <a:lstStyle/>
                    <a:p>
                      <a:pPr algn="ctr" fontAlgn="b"/>
                      <a:r>
                        <a:rPr lang="tr-TR" sz="1600" b="1" i="0" u="none" strike="noStrike" dirty="0">
                          <a:effectLst/>
                          <a:latin typeface="Arial" panose="020B0604020202020204" pitchFamily="34" charset="0"/>
                          <a:cs typeface="Arial" panose="020B0604020202020204" pitchFamily="34" charset="0"/>
                        </a:rPr>
                        <a:t>2,1</a:t>
                      </a:r>
                    </a:p>
                  </a:txBody>
                  <a:tcPr marL="9525" marR="9525" marT="9525" marB="0" anchor="b">
                    <a:lnL>
                      <a:noFill/>
                    </a:lnL>
                    <a:lnR>
                      <a:noFill/>
                    </a:lnR>
                    <a:lnT>
                      <a:noFill/>
                    </a:lnT>
                    <a:lnB>
                      <a:noFill/>
                    </a:lnB>
                  </a:tcPr>
                </a:tc>
                <a:extLst>
                  <a:ext uri="{0D108BD9-81ED-4DB2-BD59-A6C34878D82A}">
                    <a16:rowId xmlns:a16="http://schemas.microsoft.com/office/drawing/2014/main" val="2204308323"/>
                  </a:ext>
                </a:extLst>
              </a:tr>
              <a:tr h="264673">
                <a:tc>
                  <a:txBody>
                    <a:bodyPr/>
                    <a:lstStyle/>
                    <a:p>
                      <a:pPr algn="ctr" fontAlgn="b"/>
                      <a:r>
                        <a:rPr lang="tr-TR" sz="1600" b="1" i="0" u="none" strike="noStrike" dirty="0">
                          <a:effectLst/>
                          <a:latin typeface="Arial" panose="020B0604020202020204" pitchFamily="34" charset="0"/>
                          <a:cs typeface="Arial" panose="020B0604020202020204" pitchFamily="34" charset="0"/>
                        </a:rPr>
                        <a:t>6</a:t>
                      </a:r>
                    </a:p>
                  </a:txBody>
                  <a:tcPr marL="9525" marR="9525" marT="9525" marB="0" anchor="b">
                    <a:lnL>
                      <a:noFill/>
                    </a:lnL>
                    <a:lnR>
                      <a:noFill/>
                    </a:lnR>
                    <a:lnT>
                      <a:noFill/>
                    </a:lnT>
                    <a:lnB>
                      <a:noFill/>
                    </a:lnB>
                  </a:tcPr>
                </a:tc>
                <a:tc>
                  <a:txBody>
                    <a:bodyPr/>
                    <a:lstStyle/>
                    <a:p>
                      <a:pPr algn="l" fontAlgn="b"/>
                      <a:r>
                        <a:rPr lang="tr-TR" sz="1600" b="1" i="0" u="none" strike="noStrike">
                          <a:effectLst/>
                          <a:latin typeface="Arial" panose="020B0604020202020204" pitchFamily="34" charset="0"/>
                          <a:cs typeface="Arial" panose="020B0604020202020204" pitchFamily="34" charset="0"/>
                        </a:rPr>
                        <a:t>Rusya</a:t>
                      </a:r>
                    </a:p>
                  </a:txBody>
                  <a:tcPr marL="9525" marR="9525" marT="9525" marB="0" anchor="b">
                    <a:lnL>
                      <a:noFill/>
                    </a:lnL>
                    <a:lnR>
                      <a:noFill/>
                    </a:lnR>
                    <a:lnT>
                      <a:noFill/>
                    </a:lnT>
                    <a:lnB>
                      <a:noFill/>
                    </a:lnB>
                  </a:tcPr>
                </a:tc>
                <a:tc>
                  <a:txBody>
                    <a:bodyPr/>
                    <a:lstStyle/>
                    <a:p>
                      <a:pPr algn="ctr" fontAlgn="b"/>
                      <a:r>
                        <a:rPr lang="tr-TR" sz="1600" b="1" i="0" u="none" strike="noStrike" dirty="0">
                          <a:effectLst/>
                          <a:latin typeface="Arial" panose="020B0604020202020204" pitchFamily="34" charset="0"/>
                          <a:cs typeface="Arial" panose="020B0604020202020204" pitchFamily="34" charset="0"/>
                        </a:rPr>
                        <a:t>71,5</a:t>
                      </a:r>
                    </a:p>
                  </a:txBody>
                  <a:tcPr marL="9525" marR="9525" marT="9525" marB="0" anchor="b">
                    <a:lnL>
                      <a:noFill/>
                    </a:lnL>
                    <a:lnR>
                      <a:noFill/>
                    </a:lnR>
                    <a:lnT>
                      <a:noFill/>
                    </a:lnT>
                    <a:lnB>
                      <a:noFill/>
                    </a:lnB>
                  </a:tcPr>
                </a:tc>
                <a:tc>
                  <a:txBody>
                    <a:bodyPr/>
                    <a:lstStyle/>
                    <a:p>
                      <a:pPr algn="ctr" fontAlgn="b"/>
                      <a:r>
                        <a:rPr lang="tr-TR" sz="1600" b="1" i="0" u="none" strike="noStrike">
                          <a:effectLst/>
                          <a:latin typeface="Arial" panose="020B0604020202020204" pitchFamily="34" charset="0"/>
                          <a:cs typeface="Arial" panose="020B0604020202020204" pitchFamily="34" charset="0"/>
                        </a:rPr>
                        <a:t>71,7</a:t>
                      </a:r>
                    </a:p>
                  </a:txBody>
                  <a:tcPr marL="9525" marR="9525" marT="9525" marB="0" anchor="b">
                    <a:lnL>
                      <a:noFill/>
                    </a:lnL>
                    <a:lnR>
                      <a:noFill/>
                    </a:lnR>
                    <a:lnT>
                      <a:noFill/>
                    </a:lnT>
                    <a:lnB>
                      <a:noFill/>
                    </a:lnB>
                  </a:tcPr>
                </a:tc>
                <a:tc>
                  <a:txBody>
                    <a:bodyPr/>
                    <a:lstStyle/>
                    <a:p>
                      <a:pPr algn="ctr" fontAlgn="b"/>
                      <a:r>
                        <a:rPr lang="tr-TR" sz="1600" b="1" i="0" u="none" strike="noStrike" dirty="0">
                          <a:effectLst/>
                          <a:latin typeface="Arial" panose="020B0604020202020204" pitchFamily="34" charset="0"/>
                          <a:cs typeface="Arial" panose="020B0604020202020204" pitchFamily="34" charset="0"/>
                        </a:rPr>
                        <a:t>0,3</a:t>
                      </a:r>
                    </a:p>
                  </a:txBody>
                  <a:tcPr marL="9525" marR="9525" marT="9525" marB="0" anchor="b">
                    <a:lnL>
                      <a:noFill/>
                    </a:lnL>
                    <a:lnR>
                      <a:noFill/>
                    </a:lnR>
                    <a:lnT>
                      <a:noFill/>
                    </a:lnT>
                    <a:lnB>
                      <a:noFill/>
                    </a:lnB>
                  </a:tcPr>
                </a:tc>
                <a:extLst>
                  <a:ext uri="{0D108BD9-81ED-4DB2-BD59-A6C34878D82A}">
                    <a16:rowId xmlns:a16="http://schemas.microsoft.com/office/drawing/2014/main" val="2932148285"/>
                  </a:ext>
                </a:extLst>
              </a:tr>
              <a:tr h="264673">
                <a:tc>
                  <a:txBody>
                    <a:bodyPr/>
                    <a:lstStyle/>
                    <a:p>
                      <a:pPr algn="ctr" fontAlgn="b"/>
                      <a:r>
                        <a:rPr lang="tr-TR" sz="1600" b="1" i="0" u="none" strike="noStrike" dirty="0">
                          <a:effectLst/>
                          <a:latin typeface="Arial" panose="020B0604020202020204" pitchFamily="34" charset="0"/>
                          <a:cs typeface="Arial" panose="020B0604020202020204" pitchFamily="34" charset="0"/>
                        </a:rPr>
                        <a:t>7</a:t>
                      </a:r>
                    </a:p>
                  </a:txBody>
                  <a:tcPr marL="9525" marR="9525" marT="9525" marB="0" anchor="b">
                    <a:lnL>
                      <a:noFill/>
                    </a:lnL>
                    <a:lnR>
                      <a:noFill/>
                    </a:lnR>
                    <a:lnT>
                      <a:noFill/>
                    </a:lnT>
                    <a:lnB>
                      <a:noFill/>
                    </a:lnB>
                  </a:tcPr>
                </a:tc>
                <a:tc>
                  <a:txBody>
                    <a:bodyPr/>
                    <a:lstStyle/>
                    <a:p>
                      <a:pPr algn="l" fontAlgn="b"/>
                      <a:r>
                        <a:rPr lang="tr-TR" sz="1600" b="1" i="0" u="none" strike="noStrike">
                          <a:effectLst/>
                          <a:latin typeface="Arial" panose="020B0604020202020204" pitchFamily="34" charset="0"/>
                          <a:cs typeface="Arial" panose="020B0604020202020204" pitchFamily="34" charset="0"/>
                        </a:rPr>
                        <a:t>Almanya</a:t>
                      </a:r>
                    </a:p>
                  </a:txBody>
                  <a:tcPr marL="9525" marR="9525" marT="9525" marB="0" anchor="b">
                    <a:lnL>
                      <a:noFill/>
                    </a:lnL>
                    <a:lnR>
                      <a:noFill/>
                    </a:lnR>
                    <a:lnT>
                      <a:noFill/>
                    </a:lnT>
                    <a:lnB>
                      <a:noFill/>
                    </a:lnB>
                  </a:tcPr>
                </a:tc>
                <a:tc>
                  <a:txBody>
                    <a:bodyPr/>
                    <a:lstStyle/>
                    <a:p>
                      <a:pPr algn="ctr" fontAlgn="b"/>
                      <a:r>
                        <a:rPr lang="tr-TR" sz="1600" b="1" i="0" u="none" strike="noStrike" dirty="0">
                          <a:effectLst/>
                          <a:latin typeface="Arial" panose="020B0604020202020204" pitchFamily="34" charset="0"/>
                          <a:cs typeface="Arial" panose="020B0604020202020204" pitchFamily="34" charset="0"/>
                        </a:rPr>
                        <a:t>43,3</a:t>
                      </a:r>
                    </a:p>
                  </a:txBody>
                  <a:tcPr marL="9525" marR="9525" marT="9525" marB="0" anchor="b">
                    <a:lnL>
                      <a:noFill/>
                    </a:lnL>
                    <a:lnR>
                      <a:noFill/>
                    </a:lnR>
                    <a:lnT>
                      <a:noFill/>
                    </a:lnT>
                    <a:lnB>
                      <a:noFill/>
                    </a:lnB>
                  </a:tcPr>
                </a:tc>
                <a:tc>
                  <a:txBody>
                    <a:bodyPr/>
                    <a:lstStyle/>
                    <a:p>
                      <a:pPr algn="ctr" fontAlgn="b"/>
                      <a:r>
                        <a:rPr lang="tr-TR" sz="1600" b="1" i="0" u="none" strike="noStrike">
                          <a:effectLst/>
                          <a:latin typeface="Arial" panose="020B0604020202020204" pitchFamily="34" charset="0"/>
                          <a:cs typeface="Arial" panose="020B0604020202020204" pitchFamily="34" charset="0"/>
                        </a:rPr>
                        <a:t>42,4</a:t>
                      </a:r>
                    </a:p>
                  </a:txBody>
                  <a:tcPr marL="9525" marR="9525" marT="9525" marB="0" anchor="b">
                    <a:lnL>
                      <a:noFill/>
                    </a:lnL>
                    <a:lnR>
                      <a:noFill/>
                    </a:lnR>
                    <a:lnT>
                      <a:noFill/>
                    </a:lnT>
                    <a:lnB>
                      <a:noFill/>
                    </a:lnB>
                  </a:tcPr>
                </a:tc>
                <a:tc>
                  <a:txBody>
                    <a:bodyPr/>
                    <a:lstStyle/>
                    <a:p>
                      <a:pPr algn="ctr" fontAlgn="b"/>
                      <a:r>
                        <a:rPr lang="tr-TR" sz="1600" b="1" i="0" u="none" strike="noStrike" dirty="0">
                          <a:solidFill>
                            <a:srgbClr val="FF0000"/>
                          </a:solidFill>
                          <a:effectLst/>
                          <a:latin typeface="Arial" panose="020B0604020202020204" pitchFamily="34" charset="0"/>
                          <a:cs typeface="Arial" panose="020B0604020202020204" pitchFamily="34" charset="0"/>
                        </a:rPr>
                        <a:t>-2,1</a:t>
                      </a:r>
                    </a:p>
                  </a:txBody>
                  <a:tcPr marL="9525" marR="9525" marT="9525" marB="0" anchor="b">
                    <a:lnL>
                      <a:noFill/>
                    </a:lnL>
                    <a:lnR>
                      <a:noFill/>
                    </a:lnR>
                    <a:lnT>
                      <a:noFill/>
                    </a:lnT>
                    <a:lnB>
                      <a:noFill/>
                    </a:lnB>
                  </a:tcPr>
                </a:tc>
                <a:extLst>
                  <a:ext uri="{0D108BD9-81ED-4DB2-BD59-A6C34878D82A}">
                    <a16:rowId xmlns:a16="http://schemas.microsoft.com/office/drawing/2014/main" val="1218825465"/>
                  </a:ext>
                </a:extLst>
              </a:tr>
              <a:tr h="264673">
                <a:tc>
                  <a:txBody>
                    <a:bodyPr/>
                    <a:lstStyle/>
                    <a:p>
                      <a:pPr algn="ctr" fontAlgn="b"/>
                      <a:r>
                        <a:rPr lang="tr-TR" sz="1600" b="1" i="0" u="none" strike="noStrike" dirty="0">
                          <a:effectLst/>
                          <a:latin typeface="Arial" panose="020B0604020202020204" pitchFamily="34" charset="0"/>
                          <a:cs typeface="Arial" panose="020B0604020202020204" pitchFamily="34" charset="0"/>
                        </a:rPr>
                        <a:t>8</a:t>
                      </a:r>
                    </a:p>
                  </a:txBody>
                  <a:tcPr marL="9525" marR="9525" marT="9525" marB="0" anchor="b">
                    <a:lnL>
                      <a:noFill/>
                    </a:lnL>
                    <a:lnR>
                      <a:noFill/>
                    </a:lnR>
                    <a:lnT>
                      <a:noFill/>
                    </a:lnT>
                    <a:lnB>
                      <a:noFill/>
                    </a:lnB>
                  </a:tcPr>
                </a:tc>
                <a:tc>
                  <a:txBody>
                    <a:bodyPr/>
                    <a:lstStyle/>
                    <a:p>
                      <a:pPr algn="l" fontAlgn="b"/>
                      <a:r>
                        <a:rPr lang="tr-TR" sz="1600" b="1" i="0" u="none" strike="noStrike">
                          <a:effectLst/>
                          <a:latin typeface="Arial" panose="020B0604020202020204" pitchFamily="34" charset="0"/>
                          <a:cs typeface="Arial" panose="020B0604020202020204" pitchFamily="34" charset="0"/>
                        </a:rPr>
                        <a:t>Türkiye</a:t>
                      </a:r>
                    </a:p>
                  </a:txBody>
                  <a:tcPr marL="9525" marR="9525" marT="9525" marB="0" anchor="b">
                    <a:lnL>
                      <a:noFill/>
                    </a:lnL>
                    <a:lnR>
                      <a:noFill/>
                    </a:lnR>
                    <a:lnT>
                      <a:noFill/>
                    </a:lnT>
                    <a:lnB>
                      <a:noFill/>
                    </a:lnB>
                  </a:tcPr>
                </a:tc>
                <a:tc>
                  <a:txBody>
                    <a:bodyPr/>
                    <a:lstStyle/>
                    <a:p>
                      <a:pPr algn="ctr" fontAlgn="b"/>
                      <a:r>
                        <a:rPr lang="tr-TR" sz="1600" b="1" i="0" u="none" strike="noStrike" dirty="0">
                          <a:effectLst/>
                          <a:latin typeface="Arial" panose="020B0604020202020204" pitchFamily="34" charset="0"/>
                          <a:cs typeface="Arial" panose="020B0604020202020204" pitchFamily="34" charset="0"/>
                        </a:rPr>
                        <a:t>37,5</a:t>
                      </a:r>
                    </a:p>
                  </a:txBody>
                  <a:tcPr marL="9525" marR="9525" marT="9525" marB="0" anchor="b">
                    <a:lnL>
                      <a:noFill/>
                    </a:lnL>
                    <a:lnR>
                      <a:noFill/>
                    </a:lnR>
                    <a:lnT>
                      <a:noFill/>
                    </a:lnT>
                    <a:lnB>
                      <a:noFill/>
                    </a:lnB>
                  </a:tcPr>
                </a:tc>
                <a:tc>
                  <a:txBody>
                    <a:bodyPr/>
                    <a:lstStyle/>
                    <a:p>
                      <a:pPr algn="ctr" fontAlgn="b"/>
                      <a:r>
                        <a:rPr lang="tr-TR" sz="1600" b="1" i="0" u="none" strike="noStrike">
                          <a:effectLst/>
                          <a:latin typeface="Arial" panose="020B0604020202020204" pitchFamily="34" charset="0"/>
                          <a:cs typeface="Arial" panose="020B0604020202020204" pitchFamily="34" charset="0"/>
                        </a:rPr>
                        <a:t>37,3</a:t>
                      </a:r>
                    </a:p>
                  </a:txBody>
                  <a:tcPr marL="9525" marR="9525" marT="9525" marB="0" anchor="b">
                    <a:lnL>
                      <a:noFill/>
                    </a:lnL>
                    <a:lnR>
                      <a:noFill/>
                    </a:lnR>
                    <a:lnT>
                      <a:noFill/>
                    </a:lnT>
                    <a:lnB>
                      <a:noFill/>
                    </a:lnB>
                  </a:tcPr>
                </a:tc>
                <a:tc>
                  <a:txBody>
                    <a:bodyPr/>
                    <a:lstStyle/>
                    <a:p>
                      <a:pPr algn="ctr" fontAlgn="b"/>
                      <a:r>
                        <a:rPr lang="tr-TR" sz="1600" b="1" i="0" u="none" strike="noStrike" dirty="0">
                          <a:effectLst/>
                          <a:latin typeface="Arial" panose="020B0604020202020204" pitchFamily="34" charset="0"/>
                          <a:cs typeface="Arial" panose="020B0604020202020204" pitchFamily="34" charset="0"/>
                        </a:rPr>
                        <a:t>-0,5</a:t>
                      </a:r>
                    </a:p>
                  </a:txBody>
                  <a:tcPr marL="9525" marR="9525" marT="9525" marB="0" anchor="b">
                    <a:lnL>
                      <a:noFill/>
                    </a:lnL>
                    <a:lnR>
                      <a:noFill/>
                    </a:lnR>
                    <a:lnT>
                      <a:noFill/>
                    </a:lnT>
                    <a:lnB>
                      <a:noFill/>
                    </a:lnB>
                  </a:tcPr>
                </a:tc>
                <a:extLst>
                  <a:ext uri="{0D108BD9-81ED-4DB2-BD59-A6C34878D82A}">
                    <a16:rowId xmlns:a16="http://schemas.microsoft.com/office/drawing/2014/main" val="170437811"/>
                  </a:ext>
                </a:extLst>
              </a:tr>
              <a:tr h="264673">
                <a:tc>
                  <a:txBody>
                    <a:bodyPr/>
                    <a:lstStyle/>
                    <a:p>
                      <a:pPr algn="ctr" fontAlgn="b"/>
                      <a:r>
                        <a:rPr lang="tr-TR" sz="1600" b="1" i="0" u="none" strike="noStrike" dirty="0">
                          <a:effectLst/>
                          <a:latin typeface="Arial" panose="020B0604020202020204" pitchFamily="34" charset="0"/>
                          <a:cs typeface="Arial" panose="020B0604020202020204" pitchFamily="34" charset="0"/>
                        </a:rPr>
                        <a:t>9</a:t>
                      </a:r>
                    </a:p>
                  </a:txBody>
                  <a:tcPr marL="9525" marR="9525" marT="9525" marB="0" anchor="b">
                    <a:lnL>
                      <a:noFill/>
                    </a:lnL>
                    <a:lnR>
                      <a:noFill/>
                    </a:lnR>
                    <a:lnT>
                      <a:noFill/>
                    </a:lnT>
                    <a:lnB>
                      <a:noFill/>
                    </a:lnB>
                  </a:tcPr>
                </a:tc>
                <a:tc>
                  <a:txBody>
                    <a:bodyPr/>
                    <a:lstStyle/>
                    <a:p>
                      <a:pPr algn="l" fontAlgn="b"/>
                      <a:r>
                        <a:rPr lang="tr-TR" sz="1600" b="1" i="0" u="none" strike="noStrike">
                          <a:effectLst/>
                          <a:latin typeface="Arial" panose="020B0604020202020204" pitchFamily="34" charset="0"/>
                          <a:cs typeface="Arial" panose="020B0604020202020204" pitchFamily="34" charset="0"/>
                        </a:rPr>
                        <a:t>Brezilya</a:t>
                      </a:r>
                    </a:p>
                  </a:txBody>
                  <a:tcPr marL="9525" marR="9525" marT="9525" marB="0" anchor="b">
                    <a:lnL>
                      <a:noFill/>
                    </a:lnL>
                    <a:lnR>
                      <a:noFill/>
                    </a:lnR>
                    <a:lnT>
                      <a:noFill/>
                    </a:lnT>
                    <a:lnB>
                      <a:noFill/>
                    </a:lnB>
                  </a:tcPr>
                </a:tc>
                <a:tc>
                  <a:txBody>
                    <a:bodyPr/>
                    <a:lstStyle/>
                    <a:p>
                      <a:pPr algn="ctr" fontAlgn="b"/>
                      <a:r>
                        <a:rPr lang="tr-TR" sz="1600" b="1" i="0" u="none" strike="noStrike" dirty="0">
                          <a:effectLst/>
                          <a:latin typeface="Arial" panose="020B0604020202020204" pitchFamily="34" charset="0"/>
                          <a:cs typeface="Arial" panose="020B0604020202020204" pitchFamily="34" charset="0"/>
                        </a:rPr>
                        <a:t>34,4</a:t>
                      </a:r>
                    </a:p>
                  </a:txBody>
                  <a:tcPr marL="9525" marR="9525" marT="9525" marB="0" anchor="b">
                    <a:lnL>
                      <a:noFill/>
                    </a:lnL>
                    <a:lnR>
                      <a:noFill/>
                    </a:lnR>
                    <a:lnT>
                      <a:noFill/>
                    </a:lnT>
                    <a:lnB>
                      <a:noFill/>
                    </a:lnB>
                  </a:tcPr>
                </a:tc>
                <a:tc>
                  <a:txBody>
                    <a:bodyPr/>
                    <a:lstStyle/>
                    <a:p>
                      <a:pPr algn="ctr" fontAlgn="b"/>
                      <a:r>
                        <a:rPr lang="tr-TR" sz="1600" b="1" i="0" u="none" strike="noStrike">
                          <a:effectLst/>
                          <a:latin typeface="Arial" panose="020B0604020202020204" pitchFamily="34" charset="0"/>
                          <a:cs typeface="Arial" panose="020B0604020202020204" pitchFamily="34" charset="0"/>
                        </a:rPr>
                        <a:t>34,7</a:t>
                      </a:r>
                    </a:p>
                  </a:txBody>
                  <a:tcPr marL="9525" marR="9525" marT="9525" marB="0" anchor="b">
                    <a:lnL>
                      <a:noFill/>
                    </a:lnL>
                    <a:lnR>
                      <a:noFill/>
                    </a:lnR>
                    <a:lnT>
                      <a:noFill/>
                    </a:lnT>
                    <a:lnB>
                      <a:noFill/>
                    </a:lnB>
                  </a:tcPr>
                </a:tc>
                <a:tc>
                  <a:txBody>
                    <a:bodyPr/>
                    <a:lstStyle/>
                    <a:p>
                      <a:pPr algn="ctr" fontAlgn="b"/>
                      <a:r>
                        <a:rPr lang="tr-TR" sz="1600" b="1" i="0" u="none" strike="noStrike" dirty="0">
                          <a:effectLst/>
                          <a:latin typeface="Arial" panose="020B0604020202020204" pitchFamily="34" charset="0"/>
                          <a:cs typeface="Arial" panose="020B0604020202020204" pitchFamily="34" charset="0"/>
                        </a:rPr>
                        <a:t>0,9</a:t>
                      </a:r>
                    </a:p>
                  </a:txBody>
                  <a:tcPr marL="9525" marR="9525" marT="9525" marB="0" anchor="b">
                    <a:lnL>
                      <a:noFill/>
                    </a:lnL>
                    <a:lnR>
                      <a:noFill/>
                    </a:lnR>
                    <a:lnT>
                      <a:noFill/>
                    </a:lnT>
                    <a:lnB>
                      <a:noFill/>
                    </a:lnB>
                  </a:tcPr>
                </a:tc>
                <a:extLst>
                  <a:ext uri="{0D108BD9-81ED-4DB2-BD59-A6C34878D82A}">
                    <a16:rowId xmlns:a16="http://schemas.microsoft.com/office/drawing/2014/main" val="3709014852"/>
                  </a:ext>
                </a:extLst>
              </a:tr>
              <a:tr h="264673">
                <a:tc>
                  <a:txBody>
                    <a:bodyPr/>
                    <a:lstStyle/>
                    <a:p>
                      <a:pPr algn="ctr" fontAlgn="b"/>
                      <a:r>
                        <a:rPr lang="tr-TR" sz="1600" b="1" i="0" u="none" strike="noStrike" dirty="0">
                          <a:effectLst/>
                          <a:latin typeface="Arial" panose="020B0604020202020204" pitchFamily="34" charset="0"/>
                          <a:cs typeface="Arial" panose="020B0604020202020204" pitchFamily="34" charset="0"/>
                        </a:rPr>
                        <a:t>10</a:t>
                      </a:r>
                    </a:p>
                  </a:txBody>
                  <a:tcPr marL="9525" marR="9525" marT="9525" marB="0" anchor="b">
                    <a:lnL>
                      <a:noFill/>
                    </a:lnL>
                    <a:lnR>
                      <a:noFill/>
                    </a:lnR>
                    <a:lnT>
                      <a:noFill/>
                    </a:lnT>
                    <a:lnB>
                      <a:noFill/>
                    </a:lnB>
                  </a:tcPr>
                </a:tc>
                <a:tc>
                  <a:txBody>
                    <a:bodyPr/>
                    <a:lstStyle/>
                    <a:p>
                      <a:pPr algn="l" fontAlgn="b"/>
                      <a:r>
                        <a:rPr lang="tr-TR" sz="1600" b="1" i="0" u="none" strike="noStrike">
                          <a:effectLst/>
                          <a:latin typeface="Arial" panose="020B0604020202020204" pitchFamily="34" charset="0"/>
                          <a:cs typeface="Arial" panose="020B0604020202020204" pitchFamily="34" charset="0"/>
                        </a:rPr>
                        <a:t>İran</a:t>
                      </a:r>
                    </a:p>
                  </a:txBody>
                  <a:tcPr marL="9525" marR="9525" marT="9525" marB="0" anchor="b">
                    <a:lnL>
                      <a:noFill/>
                    </a:lnL>
                    <a:lnR>
                      <a:noFill/>
                    </a:lnR>
                    <a:lnT>
                      <a:noFill/>
                    </a:lnT>
                    <a:lnB>
                      <a:noFill/>
                    </a:lnB>
                  </a:tcPr>
                </a:tc>
                <a:tc>
                  <a:txBody>
                    <a:bodyPr/>
                    <a:lstStyle/>
                    <a:p>
                      <a:pPr algn="ctr" fontAlgn="b"/>
                      <a:r>
                        <a:rPr lang="tr-TR" sz="1600" b="1" i="0" u="none" strike="noStrike" dirty="0">
                          <a:effectLst/>
                          <a:latin typeface="Arial" panose="020B0604020202020204" pitchFamily="34" charset="0"/>
                          <a:cs typeface="Arial" panose="020B0604020202020204" pitchFamily="34" charset="0"/>
                        </a:rPr>
                        <a:t>21,2</a:t>
                      </a:r>
                    </a:p>
                  </a:txBody>
                  <a:tcPr marL="9525" marR="9525" marT="9525" marB="0" anchor="b">
                    <a:lnL>
                      <a:noFill/>
                    </a:lnL>
                    <a:lnR>
                      <a:noFill/>
                    </a:lnR>
                    <a:lnT>
                      <a:noFill/>
                    </a:lnT>
                    <a:lnB>
                      <a:noFill/>
                    </a:lnB>
                  </a:tcPr>
                </a:tc>
                <a:tc>
                  <a:txBody>
                    <a:bodyPr/>
                    <a:lstStyle/>
                    <a:p>
                      <a:pPr algn="ctr" fontAlgn="b"/>
                      <a:r>
                        <a:rPr lang="tr-TR" sz="1600" b="1" i="0" u="none" strike="noStrike">
                          <a:effectLst/>
                          <a:latin typeface="Arial" panose="020B0604020202020204" pitchFamily="34" charset="0"/>
                          <a:cs typeface="Arial" panose="020B0604020202020204" pitchFamily="34" charset="0"/>
                        </a:rPr>
                        <a:t>25,0</a:t>
                      </a:r>
                    </a:p>
                  </a:txBody>
                  <a:tcPr marL="9525" marR="9525" marT="9525" marB="0" anchor="b">
                    <a:lnL>
                      <a:noFill/>
                    </a:lnL>
                    <a:lnR>
                      <a:noFill/>
                    </a:lnR>
                    <a:lnT>
                      <a:noFill/>
                    </a:lnT>
                    <a:lnB>
                      <a:noFill/>
                    </a:lnB>
                  </a:tcPr>
                </a:tc>
                <a:tc>
                  <a:txBody>
                    <a:bodyPr/>
                    <a:lstStyle/>
                    <a:p>
                      <a:pPr algn="ctr" fontAlgn="b"/>
                      <a:r>
                        <a:rPr lang="tr-TR" sz="1600" b="1" i="0" u="none" strike="noStrike" dirty="0">
                          <a:effectLst/>
                          <a:latin typeface="Arial" panose="020B0604020202020204" pitchFamily="34" charset="0"/>
                          <a:cs typeface="Arial" panose="020B0604020202020204" pitchFamily="34" charset="0"/>
                        </a:rPr>
                        <a:t>17,9</a:t>
                      </a:r>
                    </a:p>
                  </a:txBody>
                  <a:tcPr marL="9525" marR="9525" marT="9525" marB="0" anchor="b">
                    <a:lnL>
                      <a:noFill/>
                    </a:lnL>
                    <a:lnR>
                      <a:noFill/>
                    </a:lnR>
                    <a:lnT>
                      <a:noFill/>
                    </a:lnT>
                    <a:lnB>
                      <a:noFill/>
                    </a:lnB>
                  </a:tcPr>
                </a:tc>
                <a:extLst>
                  <a:ext uri="{0D108BD9-81ED-4DB2-BD59-A6C34878D82A}">
                    <a16:rowId xmlns:a16="http://schemas.microsoft.com/office/drawing/2014/main" val="1632285014"/>
                  </a:ext>
                </a:extLst>
              </a:tr>
              <a:tr h="264673">
                <a:tc>
                  <a:txBody>
                    <a:bodyPr/>
                    <a:lstStyle/>
                    <a:p>
                      <a:pPr algn="l" fontAlgn="b"/>
                      <a:endParaRPr lang="tr-TR" sz="1600" b="1" i="0" u="none" strike="noStrike" dirty="0">
                        <a:effectLst/>
                        <a:latin typeface="Arial" panose="020B0604020202020204" pitchFamily="34" charset="0"/>
                        <a:cs typeface="Arial" panose="020B0604020202020204" pitchFamily="34" charset="0"/>
                      </a:endParaRPr>
                    </a:p>
                  </a:txBody>
                  <a:tcPr marL="9525" marR="9525" marT="9525" marB="0" anchor="b">
                    <a:lnL>
                      <a:noFill/>
                    </a:lnL>
                    <a:lnR>
                      <a:noFill/>
                    </a:lnR>
                    <a:lnT>
                      <a:noFill/>
                    </a:lnT>
                    <a:lnB>
                      <a:noFill/>
                    </a:lnB>
                  </a:tcPr>
                </a:tc>
                <a:tc>
                  <a:txBody>
                    <a:bodyPr/>
                    <a:lstStyle/>
                    <a:p>
                      <a:pPr algn="l" fontAlgn="b"/>
                      <a:r>
                        <a:rPr lang="tr-TR" sz="1600" b="1" i="0" u="none" strike="noStrike">
                          <a:effectLst/>
                          <a:latin typeface="Arial" panose="020B0604020202020204" pitchFamily="34" charset="0"/>
                          <a:cs typeface="Arial" panose="020B0604020202020204" pitchFamily="34" charset="0"/>
                        </a:rPr>
                        <a:t>Diğer</a:t>
                      </a:r>
                    </a:p>
                  </a:txBody>
                  <a:tcPr marL="9525" marR="9525" marT="9525" marB="0" anchor="b">
                    <a:lnL>
                      <a:noFill/>
                    </a:lnL>
                    <a:lnR>
                      <a:noFill/>
                    </a:lnR>
                    <a:lnT>
                      <a:noFill/>
                    </a:lnT>
                    <a:lnB>
                      <a:noFill/>
                    </a:lnB>
                  </a:tcPr>
                </a:tc>
                <a:tc>
                  <a:txBody>
                    <a:bodyPr/>
                    <a:lstStyle/>
                    <a:p>
                      <a:pPr algn="ctr" fontAlgn="b"/>
                      <a:r>
                        <a:rPr lang="tr-TR" sz="1600" b="1" i="0" u="none" strike="noStrike" dirty="0">
                          <a:effectLst/>
                          <a:latin typeface="Arial" panose="020B0604020202020204" pitchFamily="34" charset="0"/>
                          <a:cs typeface="Arial" panose="020B0604020202020204" pitchFamily="34" charset="0"/>
                        </a:rPr>
                        <a:t>292</a:t>
                      </a:r>
                    </a:p>
                  </a:txBody>
                  <a:tcPr marL="9525" marR="9525" marT="9525" marB="0" anchor="b">
                    <a:lnL>
                      <a:noFill/>
                    </a:lnL>
                    <a:lnR>
                      <a:noFill/>
                    </a:lnR>
                    <a:lnT>
                      <a:noFill/>
                    </a:lnT>
                    <a:lnB>
                      <a:noFill/>
                    </a:lnB>
                  </a:tcPr>
                </a:tc>
                <a:tc>
                  <a:txBody>
                    <a:bodyPr/>
                    <a:lstStyle/>
                    <a:p>
                      <a:pPr algn="ctr" fontAlgn="b"/>
                      <a:r>
                        <a:rPr lang="tr-TR" sz="1600" b="1" i="0" u="none" strike="noStrike">
                          <a:effectLst/>
                          <a:latin typeface="Arial" panose="020B0604020202020204" pitchFamily="34" charset="0"/>
                          <a:cs typeface="Arial" panose="020B0604020202020204" pitchFamily="34" charset="0"/>
                        </a:rPr>
                        <a:t>299</a:t>
                      </a:r>
                    </a:p>
                  </a:txBody>
                  <a:tcPr marL="9525" marR="9525" marT="9525" marB="0" anchor="b">
                    <a:lnL>
                      <a:noFill/>
                    </a:lnL>
                    <a:lnR>
                      <a:noFill/>
                    </a:lnR>
                    <a:lnT>
                      <a:noFill/>
                    </a:lnT>
                    <a:lnB>
                      <a:noFill/>
                    </a:lnB>
                  </a:tcPr>
                </a:tc>
                <a:tc>
                  <a:txBody>
                    <a:bodyPr/>
                    <a:lstStyle/>
                    <a:p>
                      <a:pPr algn="ctr" fontAlgn="b"/>
                      <a:r>
                        <a:rPr lang="tr-TR" sz="1600" b="1" i="0" u="none" strike="noStrike" dirty="0">
                          <a:effectLst/>
                          <a:latin typeface="Arial" panose="020B0604020202020204" pitchFamily="34" charset="0"/>
                          <a:cs typeface="Arial" panose="020B0604020202020204" pitchFamily="34" charset="0"/>
                        </a:rPr>
                        <a:t>2,4</a:t>
                      </a:r>
                    </a:p>
                  </a:txBody>
                  <a:tcPr marL="9525" marR="9525" marT="9525" marB="0" anchor="b">
                    <a:lnL>
                      <a:noFill/>
                    </a:lnL>
                    <a:lnR>
                      <a:noFill/>
                    </a:lnR>
                    <a:lnT>
                      <a:noFill/>
                    </a:lnT>
                    <a:lnB>
                      <a:noFill/>
                    </a:lnB>
                  </a:tcPr>
                </a:tc>
                <a:extLst>
                  <a:ext uri="{0D108BD9-81ED-4DB2-BD59-A6C34878D82A}">
                    <a16:rowId xmlns:a16="http://schemas.microsoft.com/office/drawing/2014/main" val="2380415130"/>
                  </a:ext>
                </a:extLst>
              </a:tr>
              <a:tr h="264673">
                <a:tc>
                  <a:txBody>
                    <a:bodyPr/>
                    <a:lstStyle/>
                    <a:p>
                      <a:pPr algn="l" fontAlgn="b"/>
                      <a:endParaRPr lang="tr-TR" sz="1600" b="1" i="0" u="none" strike="noStrike" dirty="0">
                        <a:effectLst/>
                        <a:latin typeface="Arial" panose="020B0604020202020204" pitchFamily="34" charset="0"/>
                        <a:cs typeface="Arial" panose="020B0604020202020204" pitchFamily="34" charset="0"/>
                      </a:endParaRPr>
                    </a:p>
                  </a:txBody>
                  <a:tcPr marL="9525" marR="9525" marT="9525" marB="0" anchor="b">
                    <a:lnL>
                      <a:noFill/>
                    </a:lnL>
                    <a:lnR>
                      <a:noFill/>
                    </a:lnR>
                    <a:lnT>
                      <a:noFill/>
                    </a:lnT>
                    <a:lnB>
                      <a:noFill/>
                    </a:lnB>
                  </a:tcPr>
                </a:tc>
                <a:tc>
                  <a:txBody>
                    <a:bodyPr/>
                    <a:lstStyle/>
                    <a:p>
                      <a:pPr algn="l" fontAlgn="b"/>
                      <a:r>
                        <a:rPr lang="tr-TR" sz="1600" b="1" i="0" u="none" strike="noStrike" dirty="0">
                          <a:effectLst/>
                          <a:latin typeface="Arial" panose="020B0604020202020204" pitchFamily="34" charset="0"/>
                          <a:cs typeface="Arial" panose="020B0604020202020204" pitchFamily="34" charset="0"/>
                        </a:rPr>
                        <a:t>Toplam</a:t>
                      </a:r>
                    </a:p>
                  </a:txBody>
                  <a:tcPr marL="9525" marR="9525" marT="9525" marB="0" anchor="b">
                    <a:lnL>
                      <a:noFill/>
                    </a:lnL>
                    <a:lnR>
                      <a:noFill/>
                    </a:lnR>
                    <a:lnT>
                      <a:noFill/>
                    </a:lnT>
                    <a:lnB>
                      <a:noFill/>
                    </a:lnB>
                  </a:tcPr>
                </a:tc>
                <a:tc>
                  <a:txBody>
                    <a:bodyPr/>
                    <a:lstStyle/>
                    <a:p>
                      <a:pPr algn="ctr" fontAlgn="b"/>
                      <a:r>
                        <a:rPr lang="tr-TR" sz="1600" b="1" i="0" u="none" strike="noStrike" dirty="0">
                          <a:effectLst/>
                          <a:latin typeface="Arial" panose="020B0604020202020204" pitchFamily="34" charset="0"/>
                          <a:cs typeface="Arial" panose="020B0604020202020204" pitchFamily="34" charset="0"/>
                        </a:rPr>
                        <a:t>1.729,8</a:t>
                      </a:r>
                    </a:p>
                  </a:txBody>
                  <a:tcPr marL="9525" marR="9525" marT="9525" marB="0" anchor="b">
                    <a:lnL>
                      <a:noFill/>
                    </a:lnL>
                    <a:lnR>
                      <a:noFill/>
                    </a:lnR>
                    <a:lnT>
                      <a:noFill/>
                    </a:lnT>
                    <a:lnB>
                      <a:noFill/>
                    </a:lnB>
                  </a:tcPr>
                </a:tc>
                <a:tc>
                  <a:txBody>
                    <a:bodyPr/>
                    <a:lstStyle/>
                    <a:p>
                      <a:pPr algn="ctr" fontAlgn="b"/>
                      <a:r>
                        <a:rPr lang="tr-TR" sz="1600" b="1" i="0" u="none" strike="noStrike" dirty="0">
                          <a:effectLst/>
                          <a:latin typeface="Arial" panose="020B0604020202020204" pitchFamily="34" charset="0"/>
                          <a:cs typeface="Arial" panose="020B0604020202020204" pitchFamily="34" charset="0"/>
                        </a:rPr>
                        <a:t>1.808,6</a:t>
                      </a:r>
                    </a:p>
                  </a:txBody>
                  <a:tcPr marL="9525" marR="9525" marT="9525" marB="0" anchor="b">
                    <a:lnL>
                      <a:noFill/>
                    </a:lnL>
                    <a:lnR>
                      <a:noFill/>
                    </a:lnR>
                    <a:lnT>
                      <a:noFill/>
                    </a:lnT>
                    <a:lnB>
                      <a:noFill/>
                    </a:lnB>
                  </a:tcPr>
                </a:tc>
                <a:tc>
                  <a:txBody>
                    <a:bodyPr/>
                    <a:lstStyle/>
                    <a:p>
                      <a:pPr algn="ctr" fontAlgn="b"/>
                      <a:r>
                        <a:rPr lang="tr-TR" sz="1600" b="1" i="0" u="none" strike="noStrike" dirty="0">
                          <a:effectLst/>
                          <a:latin typeface="Arial" panose="020B0604020202020204" pitchFamily="34" charset="0"/>
                          <a:cs typeface="Arial" panose="020B0604020202020204" pitchFamily="34" charset="0"/>
                        </a:rPr>
                        <a:t>4,6</a:t>
                      </a:r>
                    </a:p>
                  </a:txBody>
                  <a:tcPr marL="9525" marR="9525" marT="9525" marB="0" anchor="b">
                    <a:lnL>
                      <a:noFill/>
                    </a:lnL>
                    <a:lnR>
                      <a:noFill/>
                    </a:lnR>
                    <a:lnT>
                      <a:noFill/>
                    </a:lnT>
                    <a:lnB>
                      <a:noFill/>
                    </a:lnB>
                  </a:tcPr>
                </a:tc>
                <a:extLst>
                  <a:ext uri="{0D108BD9-81ED-4DB2-BD59-A6C34878D82A}">
                    <a16:rowId xmlns:a16="http://schemas.microsoft.com/office/drawing/2014/main" val="1113166244"/>
                  </a:ext>
                </a:extLst>
              </a:tr>
            </a:tbl>
          </a:graphicData>
        </a:graphic>
      </p:graphicFrame>
    </p:spTree>
    <p:extLst>
      <p:ext uri="{BB962C8B-B14F-4D97-AF65-F5344CB8AC3E}">
        <p14:creationId xmlns:p14="http://schemas.microsoft.com/office/powerpoint/2010/main" val="3852907591"/>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Metin kutusu 2"/>
          <p:cNvSpPr txBox="1">
            <a:spLocks noChangeArrowheads="1"/>
          </p:cNvSpPr>
          <p:nvPr/>
        </p:nvSpPr>
        <p:spPr bwMode="auto">
          <a:xfrm>
            <a:off x="0" y="0"/>
            <a:ext cx="9144000" cy="708025"/>
          </a:xfrm>
          <a:prstGeom prst="rect">
            <a:avLst/>
          </a:prstGeom>
          <a:solidFill>
            <a:schemeClr val="bg1"/>
          </a:solidFill>
          <a:ln w="9525">
            <a:noFill/>
            <a:miter lim="800000"/>
            <a:headEnd/>
            <a:tailEnd/>
          </a:ln>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tr-TR" sz="40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 name="7 Dikdörtgen"/>
          <p:cNvSpPr>
            <a:spLocks noChangeArrowheads="1"/>
          </p:cNvSpPr>
          <p:nvPr/>
        </p:nvSpPr>
        <p:spPr bwMode="auto">
          <a:xfrm>
            <a:off x="1331640" y="206376"/>
            <a:ext cx="7259931" cy="707886"/>
          </a:xfrm>
          <a:prstGeom prst="rect">
            <a:avLst/>
          </a:prstGeom>
          <a:noFill/>
          <a:ln w="9525">
            <a:noFill/>
            <a:miter lim="800000"/>
            <a:headEnd/>
            <a:tailEnd/>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4000" b="1" i="0" u="none" strike="noStrike" kern="1200" cap="none" spc="0" normalizeH="0" baseline="0" noProof="0" dirty="0">
                <a:ln>
                  <a:solidFill>
                    <a:srgbClr val="000000"/>
                  </a:solidFill>
                </a:ln>
                <a:solidFill>
                  <a:srgbClr val="0000FF"/>
                </a:solidFill>
                <a:effectLst/>
                <a:uLnTx/>
                <a:uFillTx/>
                <a:latin typeface="Arial" charset="0"/>
                <a:ea typeface="+mn-ea"/>
                <a:cs typeface="+mn-cs"/>
              </a:rPr>
              <a:t>Global Çelik Sektörü-Üretim</a:t>
            </a:r>
          </a:p>
        </p:txBody>
      </p:sp>
      <p:pic>
        <p:nvPicPr>
          <p:cNvPr id="10" name="Resim 9" descr="D:\Users\Admin\Downloads\IMG-20180202-WA0013.jpg"/>
          <p:cNvPicPr/>
          <p:nvPr/>
        </p:nvPicPr>
        <p:blipFill>
          <a:blip r:embed="rId3">
            <a:extLst>
              <a:ext uri="{28A0092B-C50C-407E-A947-70E740481C1C}">
                <a14:useLocalDpi xmlns:a14="http://schemas.microsoft.com/office/drawing/2010/main" val="0"/>
              </a:ext>
            </a:extLst>
          </a:blip>
          <a:srcRect/>
          <a:stretch>
            <a:fillRect/>
          </a:stretch>
        </p:blipFill>
        <p:spPr bwMode="auto">
          <a:xfrm>
            <a:off x="166635" y="206376"/>
            <a:ext cx="1165005" cy="986544"/>
          </a:xfrm>
          <a:prstGeom prst="rect">
            <a:avLst/>
          </a:prstGeom>
          <a:noFill/>
          <a:ln>
            <a:noFill/>
          </a:ln>
        </p:spPr>
      </p:pic>
      <p:cxnSp>
        <p:nvCxnSpPr>
          <p:cNvPr id="11" name="Düz Bağlayıcı 10"/>
          <p:cNvCxnSpPr/>
          <p:nvPr/>
        </p:nvCxnSpPr>
        <p:spPr>
          <a:xfrm flipV="1">
            <a:off x="0" y="1273496"/>
            <a:ext cx="9144000" cy="67272"/>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4" name="Resim 3">
            <a:extLst>
              <a:ext uri="{FF2B5EF4-FFF2-40B4-BE49-F238E27FC236}">
                <a16:creationId xmlns:a16="http://schemas.microsoft.com/office/drawing/2014/main" id="{B1A706DF-8BC2-43C1-99E5-27D2D3634ACB}"/>
              </a:ext>
            </a:extLst>
          </p:cNvPr>
          <p:cNvPicPr>
            <a:picLocks noChangeAspect="1"/>
          </p:cNvPicPr>
          <p:nvPr/>
        </p:nvPicPr>
        <p:blipFill>
          <a:blip r:embed="rId4"/>
          <a:stretch>
            <a:fillRect/>
          </a:stretch>
        </p:blipFill>
        <p:spPr>
          <a:xfrm>
            <a:off x="467544" y="6524538"/>
            <a:ext cx="2231329" cy="432854"/>
          </a:xfrm>
          <a:prstGeom prst="rect">
            <a:avLst/>
          </a:prstGeom>
        </p:spPr>
      </p:pic>
      <mc:AlternateContent xmlns:mc="http://schemas.openxmlformats.org/markup-compatibility/2006" xmlns:cx1="http://schemas.microsoft.com/office/drawing/2015/9/8/chartex">
        <mc:Choice Requires="cx1">
          <p:graphicFrame>
            <p:nvGraphicFramePr>
              <p:cNvPr id="12" name="Grafik 11">
                <a:extLst>
                  <a:ext uri="{FF2B5EF4-FFF2-40B4-BE49-F238E27FC236}">
                    <a16:creationId xmlns:a16="http://schemas.microsoft.com/office/drawing/2014/main" id="{1B272ED3-CBD6-4959-938E-F2B2890E49EB}"/>
                  </a:ext>
                </a:extLst>
              </p:cNvPr>
              <p:cNvGraphicFramePr/>
              <p:nvPr>
                <p:extLst>
                  <p:ext uri="{D42A27DB-BD31-4B8C-83A1-F6EECF244321}">
                    <p14:modId xmlns:p14="http://schemas.microsoft.com/office/powerpoint/2010/main" val="3244039585"/>
                  </p:ext>
                </p:extLst>
              </p:nvPr>
            </p:nvGraphicFramePr>
            <p:xfrm>
              <a:off x="467544" y="1552154"/>
              <a:ext cx="8208912" cy="4824536"/>
            </p:xfrm>
            <a:graphic>
              <a:graphicData uri="http://schemas.microsoft.com/office/drawing/2014/chartex">
                <cx:chart xmlns:cx="http://schemas.microsoft.com/office/drawing/2014/chartex" xmlns:r="http://schemas.openxmlformats.org/officeDocument/2006/relationships" r:id="rId5"/>
              </a:graphicData>
            </a:graphic>
          </p:graphicFrame>
        </mc:Choice>
        <mc:Fallback xmlns="">
          <p:pic>
            <p:nvPicPr>
              <p:cNvPr id="12" name="Grafik 11">
                <a:extLst>
                  <a:ext uri="{FF2B5EF4-FFF2-40B4-BE49-F238E27FC236}">
                    <a16:creationId xmlns:a16="http://schemas.microsoft.com/office/drawing/2014/main" id="{1B272ED3-CBD6-4959-938E-F2B2890E49EB}"/>
                  </a:ext>
                </a:extLst>
              </p:cNvPr>
              <p:cNvPicPr>
                <a:picLocks noGrp="1" noRot="1" noChangeAspect="1" noMove="1" noResize="1" noEditPoints="1" noAdjustHandles="1" noChangeArrowheads="1" noChangeShapeType="1"/>
              </p:cNvPicPr>
              <p:nvPr/>
            </p:nvPicPr>
            <p:blipFill>
              <a:blip r:embed="rId6"/>
              <a:stretch>
                <a:fillRect/>
              </a:stretch>
            </p:blipFill>
            <p:spPr>
              <a:xfrm>
                <a:off x="467544" y="1552154"/>
                <a:ext cx="8208912" cy="4824536"/>
              </a:xfrm>
              <a:prstGeom prst="rect">
                <a:avLst/>
              </a:prstGeom>
            </p:spPr>
          </p:pic>
        </mc:Fallback>
      </mc:AlternateContent>
    </p:spTree>
    <p:extLst>
      <p:ext uri="{BB962C8B-B14F-4D97-AF65-F5344CB8AC3E}">
        <p14:creationId xmlns:p14="http://schemas.microsoft.com/office/powerpoint/2010/main" val="4201270339"/>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Metin kutusu 2"/>
          <p:cNvSpPr txBox="1">
            <a:spLocks noChangeArrowheads="1"/>
          </p:cNvSpPr>
          <p:nvPr/>
        </p:nvSpPr>
        <p:spPr bwMode="auto">
          <a:xfrm>
            <a:off x="0" y="0"/>
            <a:ext cx="9144000" cy="708025"/>
          </a:xfrm>
          <a:prstGeom prst="rect">
            <a:avLst/>
          </a:prstGeom>
          <a:solidFill>
            <a:schemeClr val="bg1"/>
          </a:solidFill>
          <a:ln w="9525">
            <a:noFill/>
            <a:miter lim="800000"/>
            <a:headEnd/>
            <a:tailEnd/>
          </a:ln>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tr-TR" sz="40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 name="7 Dikdörtgen"/>
          <p:cNvSpPr>
            <a:spLocks noChangeArrowheads="1"/>
          </p:cNvSpPr>
          <p:nvPr/>
        </p:nvSpPr>
        <p:spPr bwMode="auto">
          <a:xfrm>
            <a:off x="1331640" y="206376"/>
            <a:ext cx="7259931" cy="707886"/>
          </a:xfrm>
          <a:prstGeom prst="rect">
            <a:avLst/>
          </a:prstGeom>
          <a:noFill/>
          <a:ln w="9525">
            <a:noFill/>
            <a:miter lim="800000"/>
            <a:headEnd/>
            <a:tailEnd/>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4000" b="1" i="0" u="none" strike="noStrike" kern="1200" cap="none" spc="0" normalizeH="0" baseline="0" noProof="0" dirty="0">
                <a:ln>
                  <a:solidFill>
                    <a:srgbClr val="000000"/>
                  </a:solidFill>
                </a:ln>
                <a:solidFill>
                  <a:srgbClr val="0000FF"/>
                </a:solidFill>
                <a:effectLst/>
                <a:uLnTx/>
                <a:uFillTx/>
                <a:latin typeface="Arial" charset="0"/>
                <a:ea typeface="+mn-ea"/>
                <a:cs typeface="+mn-cs"/>
              </a:rPr>
              <a:t>Global Çelik Sektörü-Üretim</a:t>
            </a:r>
          </a:p>
        </p:txBody>
      </p:sp>
      <p:pic>
        <p:nvPicPr>
          <p:cNvPr id="10" name="Resim 9" descr="D:\Users\Admin\Downloads\IMG-20180202-WA0013.jpg"/>
          <p:cNvPicPr/>
          <p:nvPr/>
        </p:nvPicPr>
        <p:blipFill>
          <a:blip r:embed="rId3">
            <a:extLst>
              <a:ext uri="{28A0092B-C50C-407E-A947-70E740481C1C}">
                <a14:useLocalDpi xmlns:a14="http://schemas.microsoft.com/office/drawing/2010/main" val="0"/>
              </a:ext>
            </a:extLst>
          </a:blip>
          <a:srcRect/>
          <a:stretch>
            <a:fillRect/>
          </a:stretch>
        </p:blipFill>
        <p:spPr bwMode="auto">
          <a:xfrm>
            <a:off x="166635" y="206376"/>
            <a:ext cx="1165005" cy="986544"/>
          </a:xfrm>
          <a:prstGeom prst="rect">
            <a:avLst/>
          </a:prstGeom>
          <a:noFill/>
          <a:ln>
            <a:noFill/>
          </a:ln>
        </p:spPr>
      </p:pic>
      <p:cxnSp>
        <p:nvCxnSpPr>
          <p:cNvPr id="11" name="Düz Bağlayıcı 10"/>
          <p:cNvCxnSpPr/>
          <p:nvPr/>
        </p:nvCxnSpPr>
        <p:spPr>
          <a:xfrm flipV="1">
            <a:off x="0" y="1273496"/>
            <a:ext cx="9144000" cy="67272"/>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7" name="Alt Başlık 5">
            <a:extLst>
              <a:ext uri="{FF2B5EF4-FFF2-40B4-BE49-F238E27FC236}">
                <a16:creationId xmlns:a16="http://schemas.microsoft.com/office/drawing/2014/main" id="{ABDB135F-2515-45EF-BD69-38ED0EDC8D22}"/>
              </a:ext>
            </a:extLst>
          </p:cNvPr>
          <p:cNvSpPr txBox="1">
            <a:spLocks/>
          </p:cNvSpPr>
          <p:nvPr/>
        </p:nvSpPr>
        <p:spPr bwMode="auto">
          <a:xfrm>
            <a:off x="679375" y="1552154"/>
            <a:ext cx="7785250" cy="94547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0" indent="0" algn="ctr" rtl="0" fontAlgn="base">
              <a:spcBef>
                <a:spcPct val="20000"/>
              </a:spcBef>
              <a:spcAft>
                <a:spcPct val="0"/>
              </a:spcAft>
              <a:buNone/>
              <a:defRPr sz="3200">
                <a:solidFill>
                  <a:schemeClr val="tx1"/>
                </a:solidFill>
                <a:latin typeface="+mn-lt"/>
                <a:ea typeface="+mn-ea"/>
                <a:cs typeface="+mn-cs"/>
              </a:defRPr>
            </a:lvl1pPr>
            <a:lvl2pPr marL="457200" indent="0" algn="ctr" rtl="0" fontAlgn="base">
              <a:spcBef>
                <a:spcPct val="20000"/>
              </a:spcBef>
              <a:spcAft>
                <a:spcPct val="0"/>
              </a:spcAft>
              <a:buNone/>
              <a:defRPr sz="2800">
                <a:solidFill>
                  <a:schemeClr val="tx1"/>
                </a:solidFill>
                <a:latin typeface="+mn-lt"/>
              </a:defRPr>
            </a:lvl2pPr>
            <a:lvl3pPr marL="914400" indent="0" algn="ctr" rtl="0" fontAlgn="base">
              <a:spcBef>
                <a:spcPct val="20000"/>
              </a:spcBef>
              <a:spcAft>
                <a:spcPct val="0"/>
              </a:spcAft>
              <a:buNone/>
              <a:defRPr sz="2400">
                <a:solidFill>
                  <a:schemeClr val="tx1"/>
                </a:solidFill>
                <a:latin typeface="+mn-lt"/>
              </a:defRPr>
            </a:lvl3pPr>
            <a:lvl4pPr marL="1371600" indent="0" algn="ctr" rtl="0" fontAlgn="base">
              <a:spcBef>
                <a:spcPct val="20000"/>
              </a:spcBef>
              <a:spcAft>
                <a:spcPct val="0"/>
              </a:spcAft>
              <a:buNone/>
              <a:defRPr sz="2000">
                <a:solidFill>
                  <a:schemeClr val="tx1"/>
                </a:solidFill>
                <a:latin typeface="+mn-lt"/>
              </a:defRPr>
            </a:lvl4pPr>
            <a:lvl5pPr marL="1828800" indent="0" algn="ctr" rtl="0" fontAlgn="base">
              <a:spcBef>
                <a:spcPct val="20000"/>
              </a:spcBef>
              <a:spcAft>
                <a:spcPct val="0"/>
              </a:spcAft>
              <a:buNone/>
              <a:defRPr sz="2000">
                <a:solidFill>
                  <a:schemeClr val="tx1"/>
                </a:solidFill>
                <a:latin typeface="+mn-lt"/>
              </a:defRPr>
            </a:lvl5pPr>
            <a:lvl6pPr marL="2286000" indent="0" algn="ctr" rtl="0" fontAlgn="base">
              <a:spcBef>
                <a:spcPct val="20000"/>
              </a:spcBef>
              <a:spcAft>
                <a:spcPct val="0"/>
              </a:spcAft>
              <a:buNone/>
              <a:defRPr sz="2000">
                <a:solidFill>
                  <a:schemeClr val="tx1"/>
                </a:solidFill>
                <a:latin typeface="+mn-lt"/>
              </a:defRPr>
            </a:lvl6pPr>
            <a:lvl7pPr marL="2743200" indent="0" algn="ctr" rtl="0" fontAlgn="base">
              <a:spcBef>
                <a:spcPct val="20000"/>
              </a:spcBef>
              <a:spcAft>
                <a:spcPct val="0"/>
              </a:spcAft>
              <a:buNone/>
              <a:defRPr sz="2000">
                <a:solidFill>
                  <a:schemeClr val="tx1"/>
                </a:solidFill>
                <a:latin typeface="+mn-lt"/>
              </a:defRPr>
            </a:lvl7pPr>
            <a:lvl8pPr marL="3200400" indent="0" algn="ctr" rtl="0" fontAlgn="base">
              <a:spcBef>
                <a:spcPct val="20000"/>
              </a:spcBef>
              <a:spcAft>
                <a:spcPct val="0"/>
              </a:spcAft>
              <a:buNone/>
              <a:defRPr sz="2000">
                <a:solidFill>
                  <a:schemeClr val="tx1"/>
                </a:solidFill>
                <a:latin typeface="+mn-lt"/>
              </a:defRPr>
            </a:lvl8pPr>
            <a:lvl9pPr marL="3657600" indent="0" algn="ctr" rtl="0" fontAlgn="base">
              <a:spcBef>
                <a:spcPct val="20000"/>
              </a:spcBef>
              <a:spcAft>
                <a:spcPct val="0"/>
              </a:spcAft>
              <a:buNone/>
              <a:defRPr sz="2000">
                <a:solidFill>
                  <a:schemeClr val="tx1"/>
                </a:solidFill>
                <a:latin typeface="+mn-lt"/>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lang="tr-TR" sz="2400" b="1" kern="0" dirty="0">
                <a:solidFill>
                  <a:srgbClr val="002060"/>
                </a:solidFill>
                <a:latin typeface="Tahoma" panose="020B0604030504040204" pitchFamily="34" charset="0"/>
                <a:ea typeface="Tahoma" panose="020B0604030504040204" pitchFamily="34" charset="0"/>
                <a:cs typeface="Tahoma" panose="020B0604030504040204" pitchFamily="34" charset="0"/>
              </a:rPr>
              <a:t>Global Ham Çelik Üretimi Ülkeler Bazında Mukayeseli olarak;</a:t>
            </a:r>
            <a:endParaRPr kumimoji="0" lang="tr-TR" sz="2000" b="1" i="0" u="none" strike="noStrike" kern="0" cap="none" spc="0" normalizeH="0" baseline="0" noProof="0" dirty="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endParaRPr>
          </a:p>
        </p:txBody>
      </p:sp>
      <p:graphicFrame>
        <p:nvGraphicFramePr>
          <p:cNvPr id="9" name="Grafik 8">
            <a:extLst>
              <a:ext uri="{FF2B5EF4-FFF2-40B4-BE49-F238E27FC236}">
                <a16:creationId xmlns:a16="http://schemas.microsoft.com/office/drawing/2014/main" id="{24495E64-8FFB-4164-BCAE-28DA7F3BE9C0}"/>
              </a:ext>
            </a:extLst>
          </p:cNvPr>
          <p:cNvGraphicFramePr>
            <a:graphicFrameLocks/>
          </p:cNvGraphicFramePr>
          <p:nvPr>
            <p:extLst>
              <p:ext uri="{D42A27DB-BD31-4B8C-83A1-F6EECF244321}">
                <p14:modId xmlns:p14="http://schemas.microsoft.com/office/powerpoint/2010/main" val="1539580643"/>
              </p:ext>
            </p:extLst>
          </p:nvPr>
        </p:nvGraphicFramePr>
        <p:xfrm>
          <a:off x="755576" y="2497632"/>
          <a:ext cx="7709049" cy="3811688"/>
        </p:xfrm>
        <a:graphic>
          <a:graphicData uri="http://schemas.openxmlformats.org/drawingml/2006/chart">
            <c:chart xmlns:c="http://schemas.openxmlformats.org/drawingml/2006/chart" xmlns:r="http://schemas.openxmlformats.org/officeDocument/2006/relationships" r:id="rId4"/>
          </a:graphicData>
        </a:graphic>
      </p:graphicFrame>
      <p:pic>
        <p:nvPicPr>
          <p:cNvPr id="3" name="Resim 2">
            <a:extLst>
              <a:ext uri="{FF2B5EF4-FFF2-40B4-BE49-F238E27FC236}">
                <a16:creationId xmlns:a16="http://schemas.microsoft.com/office/drawing/2014/main" id="{F1B12C71-00A8-4BC2-B942-A7079539B6CF}"/>
              </a:ext>
            </a:extLst>
          </p:cNvPr>
          <p:cNvPicPr>
            <a:picLocks noChangeAspect="1"/>
          </p:cNvPicPr>
          <p:nvPr/>
        </p:nvPicPr>
        <p:blipFill>
          <a:blip r:embed="rId5"/>
          <a:stretch>
            <a:fillRect/>
          </a:stretch>
        </p:blipFill>
        <p:spPr>
          <a:xfrm>
            <a:off x="539552" y="6452530"/>
            <a:ext cx="2231329" cy="432854"/>
          </a:xfrm>
          <a:prstGeom prst="rect">
            <a:avLst/>
          </a:prstGeom>
        </p:spPr>
      </p:pic>
    </p:spTree>
    <p:extLst>
      <p:ext uri="{BB962C8B-B14F-4D97-AF65-F5344CB8AC3E}">
        <p14:creationId xmlns:p14="http://schemas.microsoft.com/office/powerpoint/2010/main" val="2268348128"/>
      </p:ext>
    </p:extLst>
  </p:cSld>
  <p:clrMapOvr>
    <a:masterClrMapping/>
  </p:clrMapOvr>
  <p:transition spd="slow"/>
</p:sld>
</file>

<file path=ppt/theme/theme1.xml><?xml version="1.0" encoding="utf-8"?>
<a:theme xmlns:a="http://schemas.openxmlformats.org/drawingml/2006/main" name="Varsayılan Tasarım">
  <a:themeElements>
    <a:clrScheme name="Varsayılan Tasarı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arsayılan Tasarım">
      <a:majorFont>
        <a:latin typeface="Arial"/>
        <a:ea typeface=""/>
        <a:cs typeface=""/>
      </a:majorFont>
      <a:minorFont>
        <a:latin typeface="Arial"/>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spPr>
      <a:bodyPr wrap="square">
        <a:spAutoFit/>
      </a:bodyPr>
      <a:lstStyle>
        <a:defPPr algn="ctr" eaLnBrk="0" hangingPunct="0">
          <a:defRPr sz="2200" b="1" kern="0" dirty="0" smtClean="0">
            <a:solidFill>
              <a:srgbClr val="0000FF"/>
            </a:solidFill>
            <a:latin typeface="Arial Black" pitchFamily="34" charset="0"/>
          </a:defRPr>
        </a:defPPr>
      </a:lstStyle>
    </a:spDef>
    <a:txDef>
      <a:spPr bwMode="auto">
        <a:noFill/>
        <a:ln w="9525">
          <a:noFill/>
          <a:miter lim="800000"/>
          <a:headEnd/>
          <a:tailEnd/>
        </a:ln>
        <a:effectLst/>
      </a:spPr>
      <a:bodyPr wrap="square">
        <a:spAutoFit/>
      </a:bodyPr>
      <a:lstStyle>
        <a:defPPr algn="ctr">
          <a:spcBef>
            <a:spcPct val="50000"/>
          </a:spcBef>
          <a:defRPr sz="3000" b="1" dirty="0" smtClean="0">
            <a:solidFill>
              <a:srgbClr val="0000FF"/>
            </a:solidFill>
          </a:defRPr>
        </a:defPPr>
      </a:lstStyle>
    </a:txDef>
  </a:objectDefaults>
  <a:extraClrSchemeLst>
    <a:extraClrScheme>
      <a:clrScheme name="Varsayılan Tasarı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arsayılan Tasarım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arsayılan Tasarım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arsayılan Tasarım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arsayılan Tasarım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arsayılan Tasarım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arsayılan Tasarım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arsayılan Tasarım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arsayılan Tasarım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arsayılan Tasarım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arsayılan Tasarım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arsayılan Tasarım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Angles</Template>
  <TotalTime>2732</TotalTime>
  <Words>1942</Words>
  <Application>Microsoft Office PowerPoint</Application>
  <PresentationFormat>Ekran Gösterisi (4:3)</PresentationFormat>
  <Paragraphs>370</Paragraphs>
  <Slides>51</Slides>
  <Notes>50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51</vt:i4>
      </vt:variant>
    </vt:vector>
  </HeadingPairs>
  <TitlesOfParts>
    <vt:vector size="56" baseType="lpstr">
      <vt:lpstr>Arial</vt:lpstr>
      <vt:lpstr>Arial Black</vt:lpstr>
      <vt:lpstr>Calibri</vt:lpstr>
      <vt:lpstr>Tahoma</vt:lpstr>
      <vt:lpstr>Varsayılan Tasarım</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Webmaster 2008</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ukaratay</dc:creator>
  <cp:lastModifiedBy>aydın erol</cp:lastModifiedBy>
  <cp:revision>415</cp:revision>
  <cp:lastPrinted>2013-03-15T12:05:25Z</cp:lastPrinted>
  <dcterms:created xsi:type="dcterms:W3CDTF">2011-01-03T14:58:14Z</dcterms:created>
  <dcterms:modified xsi:type="dcterms:W3CDTF">2019-04-10T05:30:44Z</dcterms:modified>
</cp:coreProperties>
</file>